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1" r:id="rId1"/>
  </p:sldMasterIdLst>
  <p:notesMasterIdLst>
    <p:notesMasterId r:id="rId20"/>
  </p:notesMasterIdLst>
  <p:sldIdLst>
    <p:sldId id="256" r:id="rId2"/>
    <p:sldId id="257" r:id="rId3"/>
    <p:sldId id="276" r:id="rId4"/>
    <p:sldId id="258" r:id="rId5"/>
    <p:sldId id="271" r:id="rId6"/>
    <p:sldId id="259" r:id="rId7"/>
    <p:sldId id="261" r:id="rId8"/>
    <p:sldId id="263" r:id="rId9"/>
    <p:sldId id="264" r:id="rId10"/>
    <p:sldId id="265" r:id="rId11"/>
    <p:sldId id="273" r:id="rId12"/>
    <p:sldId id="274" r:id="rId13"/>
    <p:sldId id="272" r:id="rId14"/>
    <p:sldId id="268" r:id="rId15"/>
    <p:sldId id="267" r:id="rId16"/>
    <p:sldId id="266" r:id="rId17"/>
    <p:sldId id="270" r:id="rId18"/>
    <p:sldId id="27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544" autoAdjust="0"/>
  </p:normalViewPr>
  <p:slideViewPr>
    <p:cSldViewPr snapToGrid="0">
      <p:cViewPr varScale="1">
        <p:scale>
          <a:sx n="76" d="100"/>
          <a:sy n="76" d="100"/>
        </p:scale>
        <p:origin x="946"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DAA3E-D7DE-485A-93AA-6760B7134CA0}" type="datetimeFigureOut">
              <a:rPr lang="el-GR" smtClean="0"/>
              <a:t>25/9/2022</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5560CA-6095-421A-96B2-5834E6F1E023}" type="slidenum">
              <a:rPr lang="el-GR" smtClean="0"/>
              <a:t>‹#›</a:t>
            </a:fld>
            <a:endParaRPr lang="el-GR"/>
          </a:p>
        </p:txBody>
      </p:sp>
    </p:spTree>
    <p:extLst>
      <p:ext uri="{BB962C8B-B14F-4D97-AF65-F5344CB8AC3E}">
        <p14:creationId xmlns:p14="http://schemas.microsoft.com/office/powerpoint/2010/main" val="235783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err="1">
                <a:effectLst/>
                <a:latin typeface="Calibri" panose="020F0502020204030204" pitchFamily="34" charset="0"/>
                <a:ea typeface="Calibri" panose="020F0502020204030204" pitchFamily="34" charset="0"/>
                <a:cs typeface="Times New Roman" panose="02020603050405020304" pitchFamily="18" charset="0"/>
              </a:rPr>
              <a:t>Buongiorno</a:t>
            </a:r>
            <a:r>
              <a:rPr lang="en-US" sz="1800" dirty="0">
                <a:effectLst/>
                <a:latin typeface="Calibri" panose="020F0502020204030204" pitchFamily="34" charset="0"/>
                <a:ea typeface="Calibri" panose="020F0502020204030204" pitchFamily="34" charset="0"/>
                <a:cs typeface="Times New Roman" panose="02020603050405020304" pitchFamily="18" charset="0"/>
              </a:rPr>
              <a:t>! (1) my name is Anastasia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Koutsoudaki</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my thesis is about ancient graffiti and their social dimension. My professors are Mr.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Kapetanios</a:t>
            </a:r>
            <a:r>
              <a:rPr lang="en-US" sz="1800" dirty="0">
                <a:effectLst/>
                <a:latin typeface="Calibri" panose="020F0502020204030204" pitchFamily="34" charset="0"/>
                <a:ea typeface="Calibri" panose="020F0502020204030204" pitchFamily="34" charset="0"/>
                <a:cs typeface="Times New Roman" panose="02020603050405020304" pitchFamily="18" charset="0"/>
              </a:rPr>
              <a:t>, Mr.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Vaiopoulos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Mrs.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Mataraga</a:t>
            </a:r>
            <a:r>
              <a:rPr lang="en-US" sz="1800" dirty="0">
                <a:effectLst/>
                <a:latin typeface="Calibri" panose="020F0502020204030204" pitchFamily="34" charset="0"/>
                <a:ea typeface="Calibri" panose="020F0502020204030204" pitchFamily="34" charset="0"/>
                <a:cs typeface="Times New Roman" panose="02020603050405020304" pitchFamily="18" charset="0"/>
              </a:rPr>
              <a:t> from the Ionian University of Corfu and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Kapodistrian</a:t>
            </a:r>
            <a:r>
              <a:rPr lang="en-US" sz="1800" dirty="0">
                <a:effectLst/>
                <a:latin typeface="Calibri" panose="020F0502020204030204" pitchFamily="34" charset="0"/>
                <a:ea typeface="Calibri" panose="020F0502020204030204" pitchFamily="34" charset="0"/>
                <a:cs typeface="Times New Roman" panose="02020603050405020304" pitchFamily="18" charset="0"/>
              </a:rPr>
              <a:t> University of Athens, Greece.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Today I will try to investigate one particular aspect of ancient graffiti that has to do with children as graffitists.  So, the main question is: “Did children and juveniles in antiquity write graffiti?” Or in ancient Greek, if you prefer: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τά</a:t>
            </a:r>
            <a:r>
              <a:rPr lang="en-US" sz="1800" dirty="0">
                <a:effectLst/>
                <a:latin typeface="Calibri" panose="020F0502020204030204" pitchFamily="34" charset="0"/>
                <a:ea typeface="Calibri" panose="020F0502020204030204" pitchFamily="34" charset="0"/>
                <a:cs typeface="Times New Roman" panose="02020603050405020304" pitchFamily="18" charset="0"/>
              </a:rPr>
              <a:t> πα</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ιδί</a:t>
            </a:r>
            <a:r>
              <a:rPr lang="en-US" sz="1800" dirty="0">
                <a:effectLst/>
                <a:latin typeface="Calibri" panose="020F0502020204030204" pitchFamily="34" charset="0"/>
                <a:ea typeface="Calibri" panose="020F0502020204030204" pitchFamily="34" charset="0"/>
                <a:cs typeface="Times New Roman" panose="02020603050405020304" pitchFamily="18" charset="0"/>
              </a:rPr>
              <a:t>α γράφει;» / (do children write [graffiti]?)</a:t>
            </a:r>
          </a:p>
          <a:p>
            <a:endParaRPr lang="el-GR" dirty="0"/>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a:t>
            </a:fld>
            <a:endParaRPr lang="el-GR"/>
          </a:p>
        </p:txBody>
      </p:sp>
    </p:spTree>
    <p:extLst>
      <p:ext uri="{BB962C8B-B14F-4D97-AF65-F5344CB8AC3E}">
        <p14:creationId xmlns:p14="http://schemas.microsoft.com/office/powerpoint/2010/main" val="1872919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term "ancient graffiti" has multiple definitions. It mostly refers to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inscriptions or designs engraved or written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with private initiative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on surfaces not intended to receive them.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matter their technique, their content or their date, if they fulfill all these three criteria they can be characterized as graffiti.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Many take the form of engravings made on walls of both public and private buildings (2a)</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Others are made on everyday objects or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ostraca</a:t>
            </a:r>
            <a:r>
              <a:rPr lang="en-US" sz="1800" dirty="0">
                <a:effectLst/>
                <a:latin typeface="Calibri" panose="020F0502020204030204" pitchFamily="34" charset="0"/>
                <a:ea typeface="Calibri" panose="020F0502020204030204" pitchFamily="34" charset="0"/>
                <a:cs typeface="Times New Roman" panose="02020603050405020304" pitchFamily="18" charset="0"/>
              </a:rPr>
              <a:t> (2b)</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are texts, others are figural, some are both (2c)</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Most ancient graffiti come from the archaeological record. They are written on a material surface and together, graffiti and written surface, form an inseparable material unit regarded as an archaeological find.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2</a:t>
            </a:fld>
            <a:endParaRPr lang="el-GR"/>
          </a:p>
        </p:txBody>
      </p:sp>
    </p:spTree>
    <p:extLst>
      <p:ext uri="{BB962C8B-B14F-4D97-AF65-F5344CB8AC3E}">
        <p14:creationId xmlns:p14="http://schemas.microsoft.com/office/powerpoint/2010/main" val="3122519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However, not all ancient graffiti are material. Some are only fictional. Graffiti habit was so common that quite often ancient Greek or Roman writers refer to them in their works. These are only testimonies of graffiti. They may have been written sometime in the past or they may just be products of fictional imagination. Ancient texts usually provide us with a more or less complete record of who, why, under which circumstances they were made and what was their impact to the people that read them. </a:t>
            </a:r>
          </a:p>
          <a:p>
            <a:r>
              <a:rPr lang="en-US" dirty="0"/>
              <a:t>Within this very broad graffiti universe, I restricted my research on graffiti fictional or archaeological made on walls, portable objects and </a:t>
            </a:r>
            <a:r>
              <a:rPr lang="en-US" dirty="0" err="1"/>
              <a:t>ostraca</a:t>
            </a:r>
            <a:r>
              <a:rPr lang="en-US" dirty="0"/>
              <a:t> from Greece and Italy dating from the 8th c. B.C. up to 4th c. A.D.</a:t>
            </a:r>
          </a:p>
          <a:p>
            <a:endParaRPr lang="el-GR" dirty="0"/>
          </a:p>
        </p:txBody>
      </p:sp>
      <p:sp>
        <p:nvSpPr>
          <p:cNvPr id="4" name="Θέση αριθμού διαφάνειας 3"/>
          <p:cNvSpPr>
            <a:spLocks noGrp="1"/>
          </p:cNvSpPr>
          <p:nvPr>
            <p:ph type="sldNum" sz="quarter" idx="10"/>
          </p:nvPr>
        </p:nvSpPr>
        <p:spPr/>
        <p:txBody>
          <a:bodyPr/>
          <a:lstStyle/>
          <a:p>
            <a:fld id="{675560CA-6095-421A-96B2-5834E6F1E023}" type="slidenum">
              <a:rPr lang="el-GR" smtClean="0"/>
              <a:t>3</a:t>
            </a:fld>
            <a:endParaRPr lang="el-GR"/>
          </a:p>
        </p:txBody>
      </p:sp>
    </p:spTree>
    <p:extLst>
      <p:ext uri="{BB962C8B-B14F-4D97-AF65-F5344CB8AC3E}">
        <p14:creationId xmlns:p14="http://schemas.microsoft.com/office/powerpoint/2010/main" val="221976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My aim is to better understand the social dimension of the graffiti habit. Particularly I am interested to “meet” the ancient graffiti writers, some of the main questions I attempt to answer are: </a:t>
            </a:r>
          </a:p>
          <a:p>
            <a:r>
              <a:rPr lang="en-US" dirty="0"/>
              <a:t>Who were the people that made graffiti? </a:t>
            </a:r>
          </a:p>
          <a:p>
            <a:r>
              <a:rPr lang="en-US" dirty="0"/>
              <a:t>Were they only men? Were they only adults? </a:t>
            </a:r>
          </a:p>
          <a:p>
            <a:r>
              <a:rPr lang="en-US" dirty="0"/>
              <a:t>Did they come from a particular social group? </a:t>
            </a:r>
          </a:p>
          <a:p>
            <a:r>
              <a:rPr lang="en-US" dirty="0"/>
              <a:t>Could a free man, a poor man, an aristocrat etch. make a graffito with the same ease?</a:t>
            </a:r>
          </a:p>
          <a:p>
            <a:r>
              <a:rPr lang="en-US" dirty="0"/>
              <a:t>Most of modern representations of ancient graffiti writers from 19th c. paintings (3a) to Monty </a:t>
            </a:r>
            <a:r>
              <a:rPr lang="en-US" dirty="0" err="1"/>
              <a:t>Pithons</a:t>
            </a:r>
            <a:r>
              <a:rPr lang="en-US" dirty="0"/>
              <a:t> films (3b) of the late 70s and modern </a:t>
            </a:r>
            <a:r>
              <a:rPr lang="en-US" dirty="0" err="1"/>
              <a:t>comix</a:t>
            </a:r>
            <a:r>
              <a:rPr lang="en-US" dirty="0"/>
              <a:t> (3c) (3d) represent the graffiti writers as male adults. These representations show a false aspect of antiquity that is influenced by modern graffiti and modern graffiti writers. </a:t>
            </a:r>
          </a:p>
          <a:p>
            <a:endParaRPr lang="el-GR" dirty="0"/>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4</a:t>
            </a:fld>
            <a:endParaRPr lang="el-GR"/>
          </a:p>
        </p:txBody>
      </p:sp>
    </p:spTree>
    <p:extLst>
      <p:ext uri="{BB962C8B-B14F-4D97-AF65-F5344CB8AC3E}">
        <p14:creationId xmlns:p14="http://schemas.microsoft.com/office/powerpoint/2010/main" val="999106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antiquity graffiti writers seldom gave any information about themselves. We investigate their identities, their gender or any other information about them through archaeological or linguistic approaches. In fact many graffiti are now positively linked to marginal social groups including</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(4a) Women: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female names curved on 5thc. BC Athenian drinking vessels are attributed to courtesans – probably they curved their name on their own vessels that they used at banquets. Also their names are indicative of their profession.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Sisymvres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its nick name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Sisymvrion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was a common name for a courtesan, whereas that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Skytha</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indicative of a Scythian origin. Male Scythian slaves belonged to the city and of the same origin was attributed to the mythical amazons. Probably, the real name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Skytha</a:t>
            </a:r>
            <a:r>
              <a:rPr lang="en-US" sz="1800" dirty="0">
                <a:effectLst/>
                <a:latin typeface="Calibri" panose="020F0502020204030204" pitchFamily="34" charset="0"/>
                <a:ea typeface="Calibri" panose="020F0502020204030204" pitchFamily="34" charset="0"/>
                <a:cs typeface="Times New Roman" panose="02020603050405020304" pitchFamily="18" charset="0"/>
              </a:rPr>
              <a:t> was forgotten in favor of her exotic ethnic origin.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(4b) Slaves: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Δρ</a:t>
            </a:r>
            <a:r>
              <a:rPr lang="en-US" sz="1800" dirty="0">
                <a:effectLst/>
                <a:latin typeface="Calibri" panose="020F0502020204030204" pitchFamily="34" charset="0"/>
                <a:ea typeface="Calibri" panose="020F0502020204030204" pitchFamily="34" charset="0"/>
                <a:cs typeface="Times New Roman" panose="02020603050405020304" pitchFamily="18" charset="0"/>
              </a:rPr>
              <a:t>απέτης»/ “the runaway slave”, curved his name on a drinking cup of the 5th c. B.C from the Athenian Agora. Judging from his name he was a runaway slave, whose real name was also forgotten in favor of a nick name that is probably descriptive of his past</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(4c) Freed people: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Q(</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uintus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Sempronius</a:t>
            </a:r>
            <a:r>
              <a:rPr lang="en-US" sz="1800" dirty="0">
                <a:effectLst/>
                <a:latin typeface="Calibri" panose="020F0502020204030204" pitchFamily="34" charset="0"/>
                <a:ea typeface="Calibri" panose="020F0502020204030204" pitchFamily="34" charset="0"/>
                <a:cs typeface="Times New Roman" panose="02020603050405020304" pitchFamily="18" charset="0"/>
              </a:rPr>
              <a:t> scratched his name along with his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idedity</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the latter “L” , that stands for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libertus</a:t>
            </a:r>
            <a:r>
              <a:rPr lang="en-US" sz="1800" dirty="0">
                <a:effectLst/>
                <a:latin typeface="Calibri" panose="020F0502020204030204" pitchFamily="34" charset="0"/>
                <a:ea typeface="Calibri" panose="020F0502020204030204" pitchFamily="34" charset="0"/>
                <a:cs typeface="Times New Roman" panose="02020603050405020304" pitchFamily="18" charset="0"/>
              </a:rPr>
              <a:t>” on the walls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Vicoletto</a:t>
            </a:r>
            <a:r>
              <a:rPr lang="en-US" sz="1800" dirty="0">
                <a:effectLst/>
                <a:latin typeface="Calibri" panose="020F0502020204030204" pitchFamily="34" charset="0"/>
                <a:ea typeface="Calibri" panose="020F0502020204030204" pitchFamily="34" charset="0"/>
                <a:cs typeface="Times New Roman" panose="02020603050405020304" pitchFamily="18" charset="0"/>
              </a:rPr>
              <a:t> de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Mercurio</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Pompeii. So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Sepronius</a:t>
            </a:r>
            <a:r>
              <a:rPr lang="en-US" sz="1800" dirty="0">
                <a:effectLst/>
                <a:latin typeface="Calibri" panose="020F0502020204030204" pitchFamily="34" charset="0"/>
                <a:ea typeface="Calibri" panose="020F0502020204030204" pitchFamily="34" charset="0"/>
                <a:cs typeface="Times New Roman" panose="02020603050405020304" pitchFamily="18" charset="0"/>
              </a:rPr>
              <a:t> was a freed person.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These are only three of the numerous examples that prove that graffiti habit was not a closed activity linked only to free male individuals, but literally a habit that everyone could exercise once or more times in his life. For example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Drapetis</a:t>
            </a:r>
            <a:r>
              <a:rPr lang="en-US" sz="1800" dirty="0">
                <a:effectLst/>
                <a:latin typeface="Calibri" panose="020F0502020204030204" pitchFamily="34" charset="0"/>
                <a:ea typeface="Calibri" panose="020F0502020204030204" pitchFamily="34" charset="0"/>
                <a:cs typeface="Times New Roman" panose="02020603050405020304" pitchFamily="18" charset="0"/>
              </a:rPr>
              <a:t>” curved his name on another drinking cup found Athens,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Kifissia</a:t>
            </a:r>
            <a:r>
              <a:rPr lang="en-US" sz="1800" dirty="0">
                <a:effectLst/>
                <a:latin typeface="Calibri" panose="020F0502020204030204" pitchFamily="34" charset="0"/>
                <a:ea typeface="Calibri" panose="020F0502020204030204" pitchFamily="34" charset="0"/>
                <a:cs typeface="Times New Roman" panose="02020603050405020304" pitchFamily="18" charset="0"/>
              </a:rPr>
              <a:t> dating to the same period, 5th c. B.C. </a:t>
            </a:r>
          </a:p>
          <a:p>
            <a:pPr algn="just">
              <a:lnSpc>
                <a:spcPct val="107000"/>
              </a:lnSpc>
              <a:spcAft>
                <a:spcPts val="800"/>
              </a:spcAft>
            </a:pP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5</a:t>
            </a:fld>
            <a:endParaRPr lang="el-GR"/>
          </a:p>
        </p:txBody>
      </p:sp>
    </p:spTree>
    <p:extLst>
      <p:ext uri="{BB962C8B-B14F-4D97-AF65-F5344CB8AC3E}">
        <p14:creationId xmlns:p14="http://schemas.microsoft.com/office/powerpoint/2010/main" val="3366890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if everyone in antiquity could potentially become a graffiti writer, when did this activity begin?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Was it a means of communication limited only to adults or was it a habit that accompanied man from a very early age?</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Did children and young people make graffiti like adults?</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if they did so, when did they begin making graffiti?</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kind of graffiti did they make?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 answer these questions, I turned to two main sources of evidence:</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Literary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testimonia</a:t>
            </a:r>
            <a:r>
              <a:rPr lang="en-US" sz="1800" dirty="0">
                <a:effectLst/>
                <a:latin typeface="Calibri" panose="020F0502020204030204" pitchFamily="34" charset="0"/>
                <a:ea typeface="Calibri" panose="020F0502020204030204" pitchFamily="34" charset="0"/>
                <a:cs typeface="Times New Roman" panose="02020603050405020304" pitchFamily="18" charset="0"/>
              </a:rPr>
              <a:t>, written references of graffiti made by Greek and Roman writers</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Material graffiti from the archaeological record.</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searched for the hand of children and juveniles behind their graffiti</a:t>
            </a:r>
          </a:p>
          <a:p>
            <a:pPr algn="just">
              <a:lnSpc>
                <a:spcPct val="107000"/>
              </a:lnSpc>
              <a:spcAft>
                <a:spcPts val="800"/>
              </a:spcAft>
            </a:pP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6</a:t>
            </a:fld>
            <a:endParaRPr lang="el-GR"/>
          </a:p>
        </p:txBody>
      </p:sp>
    </p:spTree>
    <p:extLst>
      <p:ext uri="{BB962C8B-B14F-4D97-AF65-F5344CB8AC3E}">
        <p14:creationId xmlns:p14="http://schemas.microsoft.com/office/powerpoint/2010/main" val="2460020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Children do not form a homogeneous group. Toddlers, children, juveniles, adolescents act and think in different ways and their graffiti will also be different reflecting their age, their education level, and the ways they perceive the world.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Until the age of seven both girls and boys stayed at home and were guided by their mothers, who were their first teachers provided that they were also literate and willing to teach them.</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From 7-14 years old they attended the basic educational level – open for girls too in Rome, and from 14-18 years old boys could continue with their studies provided they had money to pay for it, while girls usually got married at this age.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From 18-20 years old in Greece and from 4th c. B.C. boys had to spent 2 years in military service.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Only afterwards and at the age of 20 were they granted full citizen rights and were able to take part in the political scene of their city.</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Following this basic age centered educational division I also divided my research into three distinct age groups: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toddlers, (very young children before learning to read or write, before becoming 7 years old) (6c)</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Juveniles and adolescents (mostly athletes or students, from 7 until 18 years old) (6b)</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Almost adults (youngsters on military service, from 18-20 years old) (6a)</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will begin with graffiti collected form literary sources and proceed with graffiti from the archaeological record.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Unfortunately, authors very rarely refer to children in their works and even more seldom do they refer to their graffiti. To be precise there are only 4 instances</a:t>
            </a: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7</a:t>
            </a:fld>
            <a:endParaRPr lang="el-GR"/>
          </a:p>
        </p:txBody>
      </p:sp>
    </p:spTree>
    <p:extLst>
      <p:ext uri="{BB962C8B-B14F-4D97-AF65-F5344CB8AC3E}">
        <p14:creationId xmlns:p14="http://schemas.microsoft.com/office/powerpoint/2010/main" val="2757973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Just before the Sicilian expedition (415 B.C.) the citizens of Athens were so excited with the possibility of winning in this war that all of them, youths and people of an older age, drew everywhere the map of Sicily.</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youths in their training-schools and the old men in their work-shops and lounging-places would sit in cluster drawing maps of Sicily, charts of the sea about it, and plans of the harbors and districts of the island which look towards Libya. (Plutarch, Nicias, 12.1 12.1)</a:t>
            </a:r>
          </a:p>
          <a:p>
            <a:pPr algn="just">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one of the very few examples of figural graffiti that can be found in literary texts. Note that both youngsters and old men make the same kind of graffiti at the places where each group spent a lot of time. Youngsters in their training schools, old men in workshops.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8</a:t>
            </a:fld>
            <a:endParaRPr lang="el-GR"/>
          </a:p>
        </p:txBody>
      </p:sp>
    </p:spTree>
    <p:extLst>
      <p:ext uri="{BB962C8B-B14F-4D97-AF65-F5344CB8AC3E}">
        <p14:creationId xmlns:p14="http://schemas.microsoft.com/office/powerpoint/2010/main" val="3583755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he was young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Mithridates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was hosted at the court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Antigonus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There he and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Antigonus</a:t>
            </a:r>
            <a:r>
              <a:rPr lang="en-US" sz="1800" dirty="0">
                <a:effectLst/>
                <a:latin typeface="Calibri" panose="020F0502020204030204" pitchFamily="34" charset="0"/>
                <a:ea typeface="Calibri" panose="020F0502020204030204" pitchFamily="34" charset="0"/>
                <a:cs typeface="Times New Roman" panose="02020603050405020304" pitchFamily="18" charset="0"/>
              </a:rPr>
              <a:t>’ son, Demetrius, that later took the title “the Besieger”, became very good friends. However, at some point,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Antigonus</a:t>
            </a:r>
            <a:r>
              <a:rPr lang="en-US" sz="1800" dirty="0">
                <a:effectLst/>
                <a:latin typeface="Calibri" panose="020F0502020204030204" pitchFamily="34" charset="0"/>
                <a:ea typeface="Calibri" panose="020F0502020204030204" pitchFamily="34" charset="0"/>
                <a:cs typeface="Times New Roman" panose="02020603050405020304" pitchFamily="18" charset="0"/>
              </a:rPr>
              <a:t> was disturbed by a dream he saw concerning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Mithridates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decided to kill him. When Demetrius learned this, he warned his friend with a graffito he made on the ground with the butt of his lance.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they were by themselves, with the sharp butt of his lance he wrote on the ground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‘Fly,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Mithridates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.’(Plutarch, Demetrius, 4)</a:t>
            </a:r>
          </a:p>
          <a:p>
            <a:pPr algn="just">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graffito made it possible for the two friends to communicate with no words a message that was a matter of life and death for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Mithridates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(He flew away and became the king of Pontus in northern Anatolia).</a:t>
            </a: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9</a:t>
            </a:fld>
            <a:endParaRPr lang="el-GR"/>
          </a:p>
        </p:txBody>
      </p:sp>
    </p:spTree>
    <p:extLst>
      <p:ext uri="{BB962C8B-B14F-4D97-AF65-F5344CB8AC3E}">
        <p14:creationId xmlns:p14="http://schemas.microsoft.com/office/powerpoint/2010/main" val="3777955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Demosthenes in 324 B.C was exiled from Athens with the accusation of bribery. It was not the first time that accusations of this kind weighed upon him. The reputation that he was a bribe-taker followed him even after his death. Plutarch informs us that even his statue received mockery for the same reason by youngsters that vied with one another in their epigrams.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“…whereupon the wits of the city took for a theme the incorruptibility of Demosthenes and vied with one another in their epigrams” (Plutarch, Demosthenes, 31)</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not stated whether these epigrams took a written form as graffiti, or if they remained oral. However, they share many characteristics of graffiti and they could easily have taken a written/ actually a material the form of graffiti. </a:t>
            </a: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10</a:t>
            </a:fld>
            <a:endParaRPr lang="el-GR"/>
          </a:p>
        </p:txBody>
      </p:sp>
    </p:spTree>
    <p:extLst>
      <p:ext uri="{BB962C8B-B14F-4D97-AF65-F5344CB8AC3E}">
        <p14:creationId xmlns:p14="http://schemas.microsoft.com/office/powerpoint/2010/main" val="1100678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a courtesan living in Athens in the 2nd c. A.C. one day her life came upside down due to a graffiti that referring to her name. On the walls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Dipylon</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Keramikos</a:t>
            </a:r>
            <a:r>
              <a:rPr lang="en-US" sz="1800" dirty="0">
                <a:effectLst/>
                <a:latin typeface="Calibri" panose="020F0502020204030204" pitchFamily="34" charset="0"/>
                <a:ea typeface="Calibri" panose="020F0502020204030204" pitchFamily="34" charset="0"/>
                <a:cs typeface="Times New Roman" panose="02020603050405020304" pitchFamily="18" charset="0"/>
              </a:rPr>
              <a:t> appeared the text: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a:t>
            </a:r>
            <a:r>
              <a:rPr lang="en-US" sz="1800" dirty="0">
                <a:effectLst/>
                <a:latin typeface="Calibri" panose="020F0502020204030204" pitchFamily="34" charset="0"/>
                <a:ea typeface="Calibri" panose="020F0502020204030204" pitchFamily="34" charset="0"/>
                <a:cs typeface="Times New Roman" panose="02020603050405020304" pitchFamily="18" charset="0"/>
              </a:rPr>
              <a:t> loves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Hermotimos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 little further down: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Shipowner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Hermotimos</a:t>
            </a:r>
            <a:r>
              <a:rPr lang="en-US" sz="1800" dirty="0">
                <a:effectLst/>
                <a:latin typeface="Calibri" panose="020F0502020204030204" pitchFamily="34" charset="0"/>
                <a:ea typeface="Calibri" panose="020F0502020204030204" pitchFamily="34" charset="0"/>
                <a:cs typeface="Times New Roman" panose="02020603050405020304" pitchFamily="18" charset="0"/>
              </a:rPr>
              <a:t> loves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a:t>
            </a:r>
            <a:r>
              <a:rPr lang="en-US" sz="1800" dirty="0">
                <a:effectLst/>
                <a:latin typeface="Calibri" panose="020F0502020204030204" pitchFamily="34" charset="0"/>
                <a:ea typeface="Calibri" panose="020F0502020204030204" pitchFamily="34" charset="0"/>
                <a:cs typeface="Times New Roman" panose="02020603050405020304" pitchFamily="18" charset="0"/>
              </a:rPr>
              <a:t>". None of these graffiti were written by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a:t>
            </a:r>
            <a:r>
              <a:rPr lang="en-US" sz="1800" dirty="0">
                <a:effectLst/>
                <a:latin typeface="Calibri" panose="020F0502020204030204" pitchFamily="34" charset="0"/>
                <a:ea typeface="Calibri" panose="020F0502020204030204" pitchFamily="34" charset="0"/>
                <a:cs typeface="Times New Roman" panose="02020603050405020304" pitchFamily="18" charset="0"/>
              </a:rPr>
              <a:t>, she knew neither who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Hermotimos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so called Ship – owner was nor who made these false graffiti against her. Her lover however was convinced that the graffiti were true and started avoiding her.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(she saw) chalked up close by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Dipylus</a:t>
            </a:r>
            <a:r>
              <a:rPr lang="en-US" sz="1800" dirty="0">
                <a:effectLst/>
                <a:latin typeface="Calibri" panose="020F0502020204030204" pitchFamily="34" charset="0"/>
                <a:ea typeface="Calibri" panose="020F0502020204030204" pitchFamily="34" charset="0"/>
                <a:cs typeface="Times New Roman" panose="02020603050405020304" pitchFamily="18" charset="0"/>
              </a:rPr>
              <a:t>, on the right as you come in: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a:t>
            </a:r>
            <a:r>
              <a:rPr lang="en-US" sz="1800" dirty="0">
                <a:effectLst/>
                <a:latin typeface="Calibri" panose="020F0502020204030204" pitchFamily="34" charset="0"/>
                <a:ea typeface="Calibri" panose="020F0502020204030204" pitchFamily="34" charset="0"/>
                <a:cs typeface="Times New Roman" panose="02020603050405020304" pitchFamily="18" charset="0"/>
              </a:rPr>
              <a:t> loves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Hermotimus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lower down: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Hermotimus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ship-owner loves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a:t>
            </a:r>
            <a:r>
              <a:rPr lang="en-US" sz="1800" dirty="0">
                <a:effectLst/>
                <a:latin typeface="Calibri" panose="020F0502020204030204" pitchFamily="34" charset="0"/>
                <a:ea typeface="Calibri" panose="020F0502020204030204" pitchFamily="34" charset="0"/>
                <a:cs typeface="Times New Roman" panose="02020603050405020304" pitchFamily="18" charset="0"/>
              </a:rPr>
              <a:t>.(Lucian, Dialogues of the Courtesans, 2-3)</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we have a case of false news. Neither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a:t>
            </a:r>
            <a:r>
              <a:rPr lang="en-US" sz="1800" dirty="0">
                <a:effectLst/>
                <a:latin typeface="Calibri" panose="020F0502020204030204" pitchFamily="34" charset="0"/>
                <a:ea typeface="Calibri" panose="020F0502020204030204" pitchFamily="34" charset="0"/>
                <a:cs typeface="Times New Roman" panose="02020603050405020304" pitchFamily="18" charset="0"/>
              </a:rPr>
              <a:t> nor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Hermotimus</a:t>
            </a:r>
            <a:r>
              <a:rPr lang="en-US" sz="1800" dirty="0">
                <a:effectLst/>
                <a:latin typeface="Calibri" panose="020F0502020204030204" pitchFamily="34" charset="0"/>
                <a:ea typeface="Calibri" panose="020F0502020204030204" pitchFamily="34" charset="0"/>
                <a:cs typeface="Times New Roman" panose="02020603050405020304" pitchFamily="18" charset="0"/>
              </a:rPr>
              <a:t> seem to have anything to do with the graffiti that are attributed to them. They are graffiti made by others, probably youths that wanted to have fun with a jealous friend,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Melitta’s</a:t>
            </a:r>
            <a:r>
              <a:rPr lang="en-US" sz="1800" dirty="0">
                <a:effectLst/>
                <a:latin typeface="Calibri" panose="020F0502020204030204" pitchFamily="34" charset="0"/>
                <a:ea typeface="Calibri" panose="020F0502020204030204" pitchFamily="34" charset="0"/>
                <a:cs typeface="Times New Roman" panose="02020603050405020304" pitchFamily="18" charset="0"/>
              </a:rPr>
              <a:t> lover. </a:t>
            </a:r>
          </a:p>
          <a:p>
            <a:pPr algn="just">
              <a:lnSpc>
                <a:spcPct val="107000"/>
              </a:lnSpc>
              <a:spcAft>
                <a:spcPts val="800"/>
              </a:spcAft>
            </a:pP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11</a:t>
            </a:fld>
            <a:endParaRPr lang="el-GR"/>
          </a:p>
        </p:txBody>
      </p:sp>
    </p:spTree>
    <p:extLst>
      <p:ext uri="{BB962C8B-B14F-4D97-AF65-F5344CB8AC3E}">
        <p14:creationId xmlns:p14="http://schemas.microsoft.com/office/powerpoint/2010/main" val="694175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Based on only these 4 examples we can reach some preliminary conclusions of what the writers think of juveniles’ graffiti.</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From the figural graffiti made before the Sicilian expedition we conclude that: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Only in classical Athens did juveniles show interest about politics through their graffiti and these were identical to the ones made by adults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From the graffiti concerning Demosthenes and the courtesan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Melitta</a:t>
            </a:r>
            <a:r>
              <a:rPr lang="en-US" sz="1800" dirty="0">
                <a:effectLst/>
                <a:latin typeface="Calibri" panose="020F0502020204030204" pitchFamily="34" charset="0"/>
                <a:ea typeface="Calibri" panose="020F0502020204030204" pitchFamily="34" charset="0"/>
                <a:cs typeface="Times New Roman" panose="02020603050405020304" pitchFamily="18" charset="0"/>
              </a:rPr>
              <a:t> we conclude that: anonymous graffiti were made for fun and caused problems to others. Writers don’t seem to appreciate or approve them.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Judging from the graffiti of Demetrius we can conclude that: Kings and princes do not hide their identity when they do a graffito and they make them for a higher purpose. Demetrius saved his friend who later became a king. </a:t>
            </a:r>
          </a:p>
          <a:p>
            <a:endParaRPr lang="el-GR" dirty="0"/>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12</a:t>
            </a:fld>
            <a:endParaRPr lang="el-GR"/>
          </a:p>
        </p:txBody>
      </p:sp>
    </p:spTree>
    <p:extLst>
      <p:ext uri="{BB962C8B-B14F-4D97-AF65-F5344CB8AC3E}">
        <p14:creationId xmlns:p14="http://schemas.microsoft.com/office/powerpoint/2010/main" val="1133294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While in ancient texts it is straight forward to recognize which graffiti are made by children– the writers just say so, in the archaeological record, recognizing children’s graffiti is a bit more complicated. It is difficult to isolate the graffiti of children and juveniles, since what they write isn’t necessarily different from what adults write and graffiti writers seldom indicate their age. In order to trace them we have to take into account other criteria, such as: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The height of the graffiti on the walls: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a graffito is made at a low level on the wall it is usually attributed to children. They are not as tall as the adults.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“crude" technique (for figural graffiti):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the design is crude it is usually attributed to children. They are not familiar with writing tools and their designs tend to be unsteady,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unnaturalistic</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with wrong perspective</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type of graffiti: some graffiti categories such as carved toys, animal designs, alphabets for learning to write, are often associated to children (Huntley 2011: 71).</a:t>
            </a: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13</a:t>
            </a:fld>
            <a:endParaRPr lang="el-GR"/>
          </a:p>
        </p:txBody>
      </p:sp>
    </p:spTree>
    <p:extLst>
      <p:ext uri="{BB962C8B-B14F-4D97-AF65-F5344CB8AC3E}">
        <p14:creationId xmlns:p14="http://schemas.microsoft.com/office/powerpoint/2010/main" val="1672191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toddler doesn’t know how to read or write so the only graffiti he/ she can make are figural. In order to trace a child’s hand behind various figural graffiti, we can apply principles of developmental psychology. According to this theory, children’s brains evolve in the same biological way regardless of the era, the region, or the social conditions in which they live. As a result, children of the same developmental stage will perceive the world in the same way and when they try to draw, they will follow unconsciously the same rules. This results in doddles that show common morphological characteristics among children of the same age no matter where, how or when they have lived. Whether they come from Europe or Asia, Pompeii or Athens, whether they live in the present or have lived in the past, they all perceive the word in the same way and depict it in their doddles following the same morphological rules. These rules are “pan-child” and “pan-human”. In other words, children of the same age will make similar drawings. We can see some of the rules according to which figural graffiti from Pompeii, Athens and Thessaloniki are attributed to toddlers. On the left we have examples from Pompeii.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Closed forms with horizontal and vertical lines</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Images with radiating units – legs or hands- and an emphasis on the facial features</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E</a:t>
            </a:r>
            <a:r>
              <a:rPr lang="en-US" sz="1800" dirty="0">
                <a:effectLst/>
                <a:latin typeface="Calibri" panose="020F0502020204030204" pitchFamily="34" charset="0"/>
                <a:ea typeface="Calibri" panose="020F0502020204030204" pitchFamily="34" charset="0"/>
                <a:cs typeface="Times New Roman" panose="02020603050405020304" pitchFamily="18" charset="0"/>
              </a:rPr>
              <a:t>xaggeration of non-human elements on animals</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T</a:t>
            </a:r>
            <a:r>
              <a:rPr lang="en-US" sz="1800" dirty="0">
                <a:effectLst/>
                <a:latin typeface="Calibri" panose="020F0502020204030204" pitchFamily="34" charset="0"/>
                <a:ea typeface="Calibri" panose="020F0502020204030204" pitchFamily="34" charset="0"/>
                <a:cs typeface="Times New Roman" panose="02020603050405020304" pitchFamily="18" charset="0"/>
              </a:rPr>
              <a:t>ransparent figures that show parts of the body that should be hidden by the clothes or posture of the figure. </a:t>
            </a: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14</a:t>
            </a:fld>
            <a:endParaRPr lang="el-GR"/>
          </a:p>
        </p:txBody>
      </p:sp>
    </p:spTree>
    <p:extLst>
      <p:ext uri="{BB962C8B-B14F-4D97-AF65-F5344CB8AC3E}">
        <p14:creationId xmlns:p14="http://schemas.microsoft.com/office/powerpoint/2010/main" val="4016547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order to trace graffiti of juveniles 7-18 years old I turned to places where they frequented, namely gymnasia and stadia etch. However, these places were not age- orienteered and were crowded by people of all ages.  For this reasons I collected graffiti only from two places where we believe were crowded mostly by juveniles. The first groups was found in the crypt of the stadium in Nemea. It was the entrance, through which young athletes entered the stadium. The second was found in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Pompeion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Athens, a building that served both as a teaching place and a gymnasium. The third groups consists of some graffiti from Pompeii that through their texts give hints about the young age of their writers.</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Stadion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of Nemea, most graffiti characterize athletes as beautiful.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Pompeion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graffiti indicate the presence of friends. Probably by the end of their studies groups of schoolmates and friends curved their names on the walls close to the benches where they sat attending their lectures.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Pompei</a:t>
            </a:r>
            <a:r>
              <a:rPr lang="en-US" sz="1800" dirty="0">
                <a:effectLst/>
                <a:latin typeface="Calibri" panose="020F0502020204030204" pitchFamily="34" charset="0"/>
                <a:ea typeface="Calibri" panose="020F0502020204030204" pitchFamily="34" charset="0"/>
                <a:cs typeface="Times New Roman" panose="02020603050405020304" pitchFamily="18" charset="0"/>
              </a:rPr>
              <a:t>, a schoolmate,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Rusticus</a:t>
            </a:r>
            <a:r>
              <a:rPr lang="en-US" sz="1800" dirty="0">
                <a:effectLst/>
                <a:latin typeface="Calibri" panose="020F0502020204030204" pitchFamily="34" charset="0"/>
                <a:ea typeface="Calibri" panose="020F0502020204030204" pitchFamily="34" charset="0"/>
                <a:cs typeface="Times New Roman" panose="02020603050405020304" pitchFamily="18" charset="0"/>
              </a:rPr>
              <a:t>, expresses his grief on the loss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Africanus</a:t>
            </a:r>
            <a:r>
              <a:rPr lang="en-US" sz="1800" dirty="0">
                <a:effectLst/>
                <a:latin typeface="Calibri" panose="020F0502020204030204" pitchFamily="34" charset="0"/>
                <a:ea typeface="Calibri" panose="020F0502020204030204" pitchFamily="34" charset="0"/>
                <a:cs typeface="Times New Roman" panose="02020603050405020304" pitchFamily="18" charset="0"/>
              </a:rPr>
              <a:t>, one of his schoolmates.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Taking all into account we see that through their graffiti juveniles attest their presence in certain places. However, that isn’t necessarily their true and only concern. Other kinds of graffiti, such as sexual, political etch., do not have a particular age mark and could well have been done both by youngsters or adults. </a:t>
            </a: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15</a:t>
            </a:fld>
            <a:endParaRPr lang="el-GR"/>
          </a:p>
        </p:txBody>
      </p:sp>
    </p:spTree>
    <p:extLst>
      <p:ext uri="{BB962C8B-B14F-4D97-AF65-F5344CB8AC3E}">
        <p14:creationId xmlns:p14="http://schemas.microsoft.com/office/powerpoint/2010/main" val="3476459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Graffiti of the age group 18-20 years old were collected from the islands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Fournoi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Thassos</a:t>
            </a:r>
            <a:r>
              <a:rPr lang="en-US" sz="1800" dirty="0">
                <a:effectLst/>
                <a:latin typeface="Calibri" panose="020F0502020204030204" pitchFamily="34" charset="0"/>
                <a:ea typeface="Calibri" panose="020F0502020204030204" pitchFamily="34" charset="0"/>
                <a:cs typeface="Times New Roman" panose="02020603050405020304" pitchFamily="18" charset="0"/>
              </a:rPr>
              <a:t>, from Achaia and Pompeii. All of them feature common elements. First of all graffitists are all on their military service. This means that not only are they of the same age, roughly 18-20 years old, but also, they share the same life conditions, the same tasks and duties. One of these duties was to guard remote fortresses for hours and hours and in order to make these very long hours short they carved their thoughts, feelings or comments on the rock.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Very often we find the names of men or women they admired for their beauty like the graffito from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Dimeon</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fortress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Philotas</a:t>
            </a:r>
            <a:r>
              <a:rPr lang="en-US" sz="1800" dirty="0">
                <a:effectLst/>
                <a:latin typeface="Calibri" panose="020F0502020204030204" pitchFamily="34" charset="0"/>
                <a:ea typeface="Calibri" panose="020F0502020204030204" pitchFamily="34" charset="0"/>
                <a:cs typeface="Times New Roman" panose="02020603050405020304" pitchFamily="18" charset="0"/>
              </a:rPr>
              <a:t> finds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Filemeni</a:t>
            </a:r>
            <a:r>
              <a:rPr lang="en-US" sz="1800" dirty="0">
                <a:effectLst/>
                <a:latin typeface="Calibri" panose="020F0502020204030204" pitchFamily="34" charset="0"/>
                <a:ea typeface="Calibri" panose="020F0502020204030204" pitchFamily="34" charset="0"/>
                <a:cs typeface="Times New Roman" panose="02020603050405020304" pitchFamily="18" charset="0"/>
              </a:rPr>
              <a:t> beautiful,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Faidros</a:t>
            </a:r>
            <a:r>
              <a:rPr lang="en-US" sz="1800" dirty="0">
                <a:effectLst/>
                <a:latin typeface="Calibri" panose="020F0502020204030204" pitchFamily="34" charset="0"/>
                <a:ea typeface="Calibri" panose="020F0502020204030204" pitchFamily="34" charset="0"/>
                <a:cs typeface="Times New Roman" panose="02020603050405020304" pitchFamily="18" charset="0"/>
              </a:rPr>
              <a:t> finds Connie and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Kliti</a:t>
            </a:r>
            <a:r>
              <a:rPr lang="en-US" sz="1800" dirty="0">
                <a:effectLst/>
                <a:latin typeface="Calibri" panose="020F0502020204030204" pitchFamily="34" charset="0"/>
                <a:ea typeface="Calibri" panose="020F0502020204030204" pitchFamily="34" charset="0"/>
                <a:cs typeface="Times New Roman" panose="02020603050405020304" pitchFamily="18" charset="0"/>
              </a:rPr>
              <a:t> nice……”.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 another example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Damodorous</a:t>
            </a:r>
            <a:r>
              <a:rPr lang="en-US" sz="1800" dirty="0">
                <a:effectLst/>
                <a:latin typeface="Calibri" panose="020F0502020204030204" pitchFamily="34" charset="0"/>
                <a:ea typeface="Calibri" panose="020F0502020204030204" pitchFamily="34" charset="0"/>
                <a:cs typeface="Times New Roman" panose="02020603050405020304" pitchFamily="18" charset="0"/>
              </a:rPr>
              <a:t> as he guards, recollects two people he is attracted to. He is in love with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Apollocrates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but he is also attracted to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Epigonus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these graffiti are testimonies of memories, of love and of friendship. Even though adulthood was very near the political situation of their cities seems not to be their concern.</a:t>
            </a: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16</a:t>
            </a:fld>
            <a:endParaRPr lang="el-GR"/>
          </a:p>
        </p:txBody>
      </p:sp>
    </p:spTree>
    <p:extLst>
      <p:ext uri="{BB962C8B-B14F-4D97-AF65-F5344CB8AC3E}">
        <p14:creationId xmlns:p14="http://schemas.microsoft.com/office/powerpoint/2010/main" val="3069224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Taking all these into account we can now easily answer the main question stated at the beginning of the presentation: “Do children write [graffiti]?” The answer is undoubtedly affirmative. Children do write [graffiti]. Collecting data from two quite different sources – the archaeological record and the literary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testimonia</a:t>
            </a:r>
            <a:r>
              <a:rPr lang="en-US" sz="1800" dirty="0">
                <a:effectLst/>
                <a:latin typeface="Calibri" panose="020F0502020204030204" pitchFamily="34" charset="0"/>
                <a:ea typeface="Calibri" panose="020F0502020204030204" pitchFamily="34" charset="0"/>
                <a:cs typeface="Times New Roman" panose="02020603050405020304" pitchFamily="18" charset="0"/>
              </a:rPr>
              <a:t>- we can draw conclusions that complete one another.</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archaeological record testifies that graffiti: </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accompanied man from a very young age</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follow age centered concerns</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are part of leisure time</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made by graffitist of the same age look very much alike</a:t>
            </a: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ages including adults use graffiti to mark their identities and to freely express their concerns </a:t>
            </a:r>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17</a:t>
            </a:fld>
            <a:endParaRPr lang="el-GR"/>
          </a:p>
        </p:txBody>
      </p:sp>
    </p:spTree>
    <p:extLst>
      <p:ext uri="{BB962C8B-B14F-4D97-AF65-F5344CB8AC3E}">
        <p14:creationId xmlns:p14="http://schemas.microsoft.com/office/powerpoint/2010/main" val="4275356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675560CA-6095-421A-96B2-5834E6F1E023}" type="slidenum">
              <a:rPr lang="el-GR" smtClean="0"/>
              <a:t>18</a:t>
            </a:fld>
            <a:endParaRPr lang="el-GR"/>
          </a:p>
        </p:txBody>
      </p:sp>
    </p:spTree>
    <p:extLst>
      <p:ext uri="{BB962C8B-B14F-4D97-AF65-F5344CB8AC3E}">
        <p14:creationId xmlns:p14="http://schemas.microsoft.com/office/powerpoint/2010/main" val="1289604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82332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00355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9796027F-7875-4030-9381-8BD8C4F21935}" type="datetimeFigureOut">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12414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96902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9/25/2022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5739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9/25/2022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35487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9/25/2022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22534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fld id="{4509A250-FF31-4206-8172-F9D3106AACB1}" type="datetimeFigureOut">
              <a:rPr lang="en-US" smtClean="0"/>
              <a:t>9/25/2022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75048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509A250-FF31-4206-8172-F9D3106AACB1}" type="datetimeFigureOut">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67150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AAD347D-5ACD-4C99-B74B-A9C85AD731AF}" type="datetimeFigureOut">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984874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AAD347D-5ACD-4C99-B74B-A9C85AD731AF}" type="datetimeFigureOut">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2694564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AAD347D-5ACD-4C99-B74B-A9C85AD731AF}" type="datetimeFigureOut">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327631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AAD347D-5ACD-4C99-B74B-A9C85AD731AF}" type="datetimeFigureOut">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472674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AD347D-5ACD-4C99-B74B-A9C85AD731AF}" type="datetimeFigureOut">
              <a:rPr lang="en-US" smtClean="0"/>
              <a:t>9/25/2022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1721251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AD347D-5ACD-4C99-B74B-A9C85AD731AF}" type="datetimeFigureOut">
              <a:rPr lang="en-US" smtClean="0"/>
              <a:t>9/25/2022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9261345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04035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238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9/25/2022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343603657"/>
      </p:ext>
    </p:extLst>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8.png"/><Relationship Id="rId4" Type="http://schemas.microsoft.com/office/2007/relationships/hdphoto" Target="../media/hdphoto2.wdp"/><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www.theacropolismuseum.gr/ekdiloseis-gia-oloys/eyropaikes-imeres-politistikis-klironomias-2022"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3.png"/><Relationship Id="rId7" Type="http://schemas.microsoft.com/office/2007/relationships/hdphoto" Target="../media/hdphoto6.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g"/><Relationship Id="rId4" Type="http://schemas.microsoft.com/office/2007/relationships/hdphoto" Target="../media/hdphoto5.wdp"/></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7.jpg"/><Relationship Id="rId7"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8.wdp"/></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24.png"/><Relationship Id="rId4" Type="http://schemas.microsoft.com/office/2007/relationships/hdphoto" Target="../media/hdphoto9.wdp"/></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2.wdp"/><Relationship Id="rId11" Type="http://schemas.microsoft.com/office/2007/relationships/hdphoto" Target="../media/hdphoto14.wdp"/><Relationship Id="rId5" Type="http://schemas.openxmlformats.org/officeDocument/2006/relationships/image" Target="../media/image28.png"/><Relationship Id="rId10" Type="http://schemas.openxmlformats.org/officeDocument/2006/relationships/image" Target="../media/image31.png"/><Relationship Id="rId4" Type="http://schemas.microsoft.com/office/2007/relationships/hdphoto" Target="../media/hdphoto11.wdp"/><Relationship Id="rId9" Type="http://schemas.microsoft.com/office/2007/relationships/hdphoto" Target="../media/hdphoto13.wdp"/></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5.wdp"/></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jpg"/><Relationship Id="rId7"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5.wdp"/><Relationship Id="rId11" Type="http://schemas.microsoft.com/office/2007/relationships/hdphoto" Target="../media/hdphoto12.wdp"/><Relationship Id="rId5" Type="http://schemas.openxmlformats.org/officeDocument/2006/relationships/image" Target="../media/image32.png"/><Relationship Id="rId10" Type="http://schemas.openxmlformats.org/officeDocument/2006/relationships/image" Target="../media/image28.png"/><Relationship Id="rId4" Type="http://schemas.openxmlformats.org/officeDocument/2006/relationships/image" Target="../media/image33.jpg"/><Relationship Id="rId9" Type="http://schemas.microsoft.com/office/2007/relationships/hdphoto" Target="../media/hdphoto11.wdp"/></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6.wdp"/></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microsoft.com/office/2007/relationships/hdphoto" Target="../media/hdphoto17.wdp"/></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0.jpeg"/><Relationship Id="rId4" Type="http://schemas.microsoft.com/office/2007/relationships/hdphoto" Target="../media/hdphoto18.wdp"/></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3.jpg"/><Relationship Id="rId4" Type="http://schemas.microsoft.com/office/2007/relationships/hdphoto" Target="../media/hdphoto19.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CE8E47-13AD-683A-F314-E89B57955447}"/>
              </a:ext>
            </a:extLst>
          </p:cNvPr>
          <p:cNvSpPr>
            <a:spLocks noGrp="1"/>
          </p:cNvSpPr>
          <p:nvPr>
            <p:ph type="ctrTitle"/>
          </p:nvPr>
        </p:nvSpPr>
        <p:spPr>
          <a:xfrm>
            <a:off x="1154955" y="1447800"/>
            <a:ext cx="8825658" cy="3097823"/>
          </a:xfrm>
        </p:spPr>
        <p:txBody>
          <a:bodyPr/>
          <a:lstStyle/>
          <a:p>
            <a:pPr algn="ctr"/>
            <a:r>
              <a:rPr lang="en-US" sz="3200" b="1" i="1"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rPr>
              <a:t>«</a:t>
            </a:r>
            <a:r>
              <a:rPr lang="el-GR" sz="3200" b="1" i="1" dirty="0">
                <a:solidFill>
                  <a:schemeClr val="tx1"/>
                </a:solidFill>
                <a:latin typeface="Calibri Light" panose="020F0302020204030204" pitchFamily="34" charset="0"/>
                <a:ea typeface="Times New Roman" panose="02020603050405020304" pitchFamily="18" charset="0"/>
                <a:cs typeface="Times New Roman" panose="02020603050405020304" pitchFamily="18" charset="0"/>
              </a:rPr>
              <a:t>γράφει</a:t>
            </a:r>
            <a:r>
              <a:rPr lang="en-US" sz="3200" b="1" i="1" dirty="0">
                <a:solidFill>
                  <a:schemeClr val="tx1"/>
                </a:solidFill>
                <a:latin typeface="Calibri Light" panose="020F0302020204030204" pitchFamily="34" charset="0"/>
                <a:ea typeface="Times New Roman" panose="02020603050405020304" pitchFamily="18" charset="0"/>
                <a:cs typeface="Times New Roman" panose="02020603050405020304" pitchFamily="18" charset="0"/>
              </a:rPr>
              <a:t> </a:t>
            </a:r>
            <a:r>
              <a:rPr lang="el-GR" sz="3200" b="1" i="1" dirty="0" err="1">
                <a:solidFill>
                  <a:schemeClr val="tx1"/>
                </a:solidFill>
                <a:latin typeface="Calibri Light" panose="020F0302020204030204" pitchFamily="34" charset="0"/>
                <a:ea typeface="Times New Roman" panose="02020603050405020304" pitchFamily="18" charset="0"/>
                <a:cs typeface="Times New Roman" panose="02020603050405020304" pitchFamily="18" charset="0"/>
              </a:rPr>
              <a:t>τά</a:t>
            </a:r>
            <a:r>
              <a:rPr lang="el-GR" sz="3200" b="1" i="1" dirty="0">
                <a:solidFill>
                  <a:schemeClr val="tx1"/>
                </a:solidFill>
                <a:latin typeface="Calibri Light" panose="020F0302020204030204" pitchFamily="34" charset="0"/>
                <a:ea typeface="Times New Roman" panose="02020603050405020304" pitchFamily="18" charset="0"/>
                <a:cs typeface="Times New Roman" panose="02020603050405020304" pitchFamily="18" charset="0"/>
              </a:rPr>
              <a:t> παιδία;</a:t>
            </a:r>
            <a:r>
              <a:rPr lang="en-US" sz="3200" b="1" i="1"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rPr>
              <a:t>» </a:t>
            </a:r>
            <a:br>
              <a:rPr lang="en-US" sz="3200" b="1" i="1"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rPr>
            </a:br>
            <a:r>
              <a:rPr lang="en-US" sz="3200" b="1"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rPr>
              <a:t>(do </a:t>
            </a:r>
            <a:r>
              <a:rPr lang="en-US" sz="3200" b="1" dirty="0">
                <a:solidFill>
                  <a:schemeClr val="tx1"/>
                </a:solidFill>
                <a:latin typeface="Calibri Light" panose="020F0302020204030204" pitchFamily="34" charset="0"/>
                <a:ea typeface="Times New Roman" panose="02020603050405020304" pitchFamily="18" charset="0"/>
                <a:cs typeface="Times New Roman" panose="02020603050405020304" pitchFamily="18" charset="0"/>
              </a:rPr>
              <a:t>children write </a:t>
            </a:r>
            <a:r>
              <a:rPr lang="en-US" sz="3200" b="1"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rPr>
              <a:t>[graffiti]?)</a:t>
            </a:r>
            <a:br>
              <a:rPr lang="en-US" sz="2400" b="1"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rPr>
            </a:br>
            <a:r>
              <a:rPr lang="en-US" sz="2400" b="1"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rPr>
              <a:t>In search of children and juveniles through their graffiti. </a:t>
            </a:r>
            <a:br>
              <a:rPr lang="el-GR"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el-GR" dirty="0"/>
          </a:p>
        </p:txBody>
      </p:sp>
      <p:sp>
        <p:nvSpPr>
          <p:cNvPr id="3" name="Υπότιτλος 2">
            <a:extLst>
              <a:ext uri="{FF2B5EF4-FFF2-40B4-BE49-F238E27FC236}">
                <a16:creationId xmlns:a16="http://schemas.microsoft.com/office/drawing/2014/main" id="{9C1C7040-F168-3AF7-DDCB-60C0D41C9426}"/>
              </a:ext>
            </a:extLst>
          </p:cNvPr>
          <p:cNvSpPr>
            <a:spLocks noGrp="1"/>
          </p:cNvSpPr>
          <p:nvPr>
            <p:ph type="subTitle" idx="1"/>
          </p:nvPr>
        </p:nvSpPr>
        <p:spPr>
          <a:xfrm>
            <a:off x="6569215" y="5259111"/>
            <a:ext cx="5254638" cy="861420"/>
          </a:xfrm>
        </p:spPr>
        <p:txBody>
          <a:bodyPr>
            <a:normAutofit/>
          </a:bodyPr>
          <a:lstStyle/>
          <a:p>
            <a:r>
              <a:rPr lang="en-US" sz="1600" dirty="0" err="1">
                <a:solidFill>
                  <a:schemeClr val="tx1"/>
                </a:solidFill>
              </a:rPr>
              <a:t>anASTASIA</a:t>
            </a:r>
            <a:r>
              <a:rPr lang="en-US" sz="1600" dirty="0">
                <a:solidFill>
                  <a:schemeClr val="tx1"/>
                </a:solidFill>
              </a:rPr>
              <a:t> Koutsoudaki</a:t>
            </a:r>
          </a:p>
          <a:p>
            <a:r>
              <a:rPr lang="en-US" sz="1200" b="0" i="0" u="none" strike="noStrike" dirty="0" err="1">
                <a:solidFill>
                  <a:schemeClr val="tx1"/>
                </a:solidFill>
                <a:effectLst/>
                <a:latin typeface="Calibri" panose="020F0502020204030204" pitchFamily="34" charset="0"/>
              </a:rPr>
              <a:t>Proffessors</a:t>
            </a:r>
            <a:r>
              <a:rPr lang="en-US" sz="1200" dirty="0">
                <a:solidFill>
                  <a:schemeClr val="tx1"/>
                </a:solidFill>
                <a:latin typeface="Calibri" panose="020F0502020204030204" pitchFamily="34" charset="0"/>
              </a:rPr>
              <a:t>: </a:t>
            </a:r>
            <a:r>
              <a:rPr lang="en-US" sz="1200" b="0" i="0" u="none" strike="noStrike" dirty="0">
                <a:solidFill>
                  <a:schemeClr val="tx1"/>
                </a:solidFill>
                <a:effectLst/>
                <a:latin typeface="Calibri" panose="020F0502020204030204" pitchFamily="34" charset="0"/>
              </a:rPr>
              <a:t>A. </a:t>
            </a:r>
            <a:r>
              <a:rPr lang="en-US" sz="1200" b="0" i="0" u="none" strike="noStrike" dirty="0" err="1">
                <a:solidFill>
                  <a:schemeClr val="tx1"/>
                </a:solidFill>
                <a:effectLst/>
                <a:latin typeface="Calibri" panose="020F0502020204030204" pitchFamily="34" charset="0"/>
              </a:rPr>
              <a:t>Kapetanios</a:t>
            </a:r>
            <a:r>
              <a:rPr lang="en-US" sz="1200" b="0" i="0" u="none" strike="noStrike" dirty="0">
                <a:solidFill>
                  <a:schemeClr val="tx1"/>
                </a:solidFill>
                <a:effectLst/>
                <a:latin typeface="Calibri" panose="020F0502020204030204" pitchFamily="34" charset="0"/>
              </a:rPr>
              <a:t>, V. </a:t>
            </a:r>
            <a:r>
              <a:rPr lang="en-US" sz="1200" b="0" i="0" u="none" strike="noStrike" dirty="0" err="1">
                <a:solidFill>
                  <a:schemeClr val="tx1"/>
                </a:solidFill>
                <a:effectLst/>
                <a:latin typeface="Calibri" panose="020F0502020204030204" pitchFamily="34" charset="0"/>
              </a:rPr>
              <a:t>Vaiopoulos</a:t>
            </a:r>
            <a:r>
              <a:rPr lang="en-US" sz="1200" b="0" i="0" u="none" strike="noStrike" dirty="0">
                <a:solidFill>
                  <a:schemeClr val="tx1"/>
                </a:solidFill>
                <a:effectLst/>
                <a:latin typeface="Calibri" panose="020F0502020204030204" pitchFamily="34" charset="0"/>
              </a:rPr>
              <a:t>, M. </a:t>
            </a:r>
            <a:r>
              <a:rPr lang="en-US" sz="1200" b="0" i="0" u="none" strike="noStrike" dirty="0" err="1">
                <a:solidFill>
                  <a:schemeClr val="tx1"/>
                </a:solidFill>
                <a:effectLst/>
                <a:latin typeface="Calibri" panose="020F0502020204030204" pitchFamily="34" charset="0"/>
              </a:rPr>
              <a:t>Mataragga</a:t>
            </a:r>
            <a:endParaRPr lang="en-US" sz="1400" u="sng" dirty="0">
              <a:solidFill>
                <a:schemeClr val="tx1"/>
              </a:solidFill>
            </a:endParaRPr>
          </a:p>
        </p:txBody>
      </p:sp>
      <p:pic>
        <p:nvPicPr>
          <p:cNvPr id="5" name="Εικόνα 4">
            <a:extLst>
              <a:ext uri="{FF2B5EF4-FFF2-40B4-BE49-F238E27FC236}">
                <a16:creationId xmlns:a16="http://schemas.microsoft.com/office/drawing/2014/main" id="{70D3E442-6AE7-FC8A-B37C-2FE471AEF61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762" b="90527" l="9949" r="89796">
                        <a14:foregroundMark x1="46429" y1="36426" x2="54337" y2="37305"/>
                        <a14:foregroundMark x1="25383" y1="23340" x2="70663" y2="26465"/>
                        <a14:foregroundMark x1="72959" y1="21484" x2="40561" y2="12402"/>
                        <a14:foregroundMark x1="64796" y1="13574" x2="51786" y2="9961"/>
                        <a14:foregroundMark x1="80102" y1="27344" x2="73342" y2="19238"/>
                        <a14:foregroundMark x1="66837" y1="11328" x2="54337" y2="5859"/>
                        <a14:foregroundMark x1="76531" y1="47754" x2="37245" y2="74707"/>
                        <a14:foregroundMark x1="18878" y1="67676" x2="39923" y2="83496"/>
                        <a14:foregroundMark x1="15051" y1="78320" x2="54974" y2="90527"/>
                        <a14:foregroundMark x1="45281" y1="54102" x2="44005" y2="34180"/>
                        <a14:foregroundMark x1="23087" y1="18066" x2="41454" y2="14453"/>
                      </a14:backgroundRemoval>
                    </a14:imgEffect>
                    <a14:imgEffect>
                      <a14:brightnessContrast bright="40000" contrast="-40000"/>
                    </a14:imgEffect>
                  </a14:imgLayer>
                </a14:imgProps>
              </a:ext>
            </a:extLst>
          </a:blip>
          <a:srcRect l="-1727" t="5060" r="-11132" b="4969"/>
          <a:stretch/>
        </p:blipFill>
        <p:spPr>
          <a:xfrm rot="4626565">
            <a:off x="-176051" y="4704087"/>
            <a:ext cx="2975372" cy="3098055"/>
          </a:xfrm>
          <a:prstGeom prst="rect">
            <a:avLst/>
          </a:prstGeom>
        </p:spPr>
      </p:pic>
      <p:sp>
        <p:nvSpPr>
          <p:cNvPr id="6" name="TextBox 5">
            <a:extLst>
              <a:ext uri="{FF2B5EF4-FFF2-40B4-BE49-F238E27FC236}">
                <a16:creationId xmlns:a16="http://schemas.microsoft.com/office/drawing/2014/main" id="{03C15675-2845-168E-E70E-F7F4706F0FBF}"/>
              </a:ext>
            </a:extLst>
          </p:cNvPr>
          <p:cNvSpPr txBox="1"/>
          <p:nvPr/>
        </p:nvSpPr>
        <p:spPr>
          <a:xfrm>
            <a:off x="2446867" y="6596390"/>
            <a:ext cx="1865489" cy="261610"/>
          </a:xfrm>
          <a:prstGeom prst="rect">
            <a:avLst/>
          </a:prstGeom>
          <a:noFill/>
        </p:spPr>
        <p:txBody>
          <a:bodyPr wrap="square">
            <a:spAutoFit/>
          </a:bodyPr>
          <a:lstStyle/>
          <a:p>
            <a:r>
              <a:rPr lang="en-US" sz="1100" dirty="0"/>
              <a:t>Athenian Agora, </a:t>
            </a:r>
            <a:r>
              <a:rPr lang="el-GR" sz="1100" dirty="0"/>
              <a:t>S 902</a:t>
            </a:r>
          </a:p>
        </p:txBody>
      </p:sp>
    </p:spTree>
    <p:extLst>
      <p:ext uri="{BB962C8B-B14F-4D97-AF65-F5344CB8AC3E}">
        <p14:creationId xmlns:p14="http://schemas.microsoft.com/office/powerpoint/2010/main" val="768886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61FC0F-76BB-036C-6FAD-1E106C417636}"/>
              </a:ext>
            </a:extLst>
          </p:cNvPr>
          <p:cNvSpPr>
            <a:spLocks noGrp="1"/>
          </p:cNvSpPr>
          <p:nvPr>
            <p:ph type="title"/>
          </p:nvPr>
        </p:nvSpPr>
        <p:spPr>
          <a:xfrm>
            <a:off x="-542934" y="238592"/>
            <a:ext cx="11662489" cy="646331"/>
          </a:xfrm>
        </p:spPr>
        <p:txBody>
          <a:bodyPr/>
          <a:lstStyle/>
          <a:p>
            <a:pPr algn="ctr"/>
            <a:r>
              <a:rPr lang="en-US" sz="3200" dirty="0">
                <a:solidFill>
                  <a:schemeClr val="tx1"/>
                </a:solidFill>
              </a:rPr>
              <a:t>What do we mean with the term “ancient graffiti”?</a:t>
            </a:r>
            <a:endParaRPr lang="el-GR" sz="3200" dirty="0">
              <a:solidFill>
                <a:schemeClr val="tx1"/>
              </a:solidFill>
            </a:endParaRPr>
          </a:p>
        </p:txBody>
      </p:sp>
      <p:pic>
        <p:nvPicPr>
          <p:cNvPr id="13" name="Θέση περιεχομένου 12">
            <a:extLst>
              <a:ext uri="{FF2B5EF4-FFF2-40B4-BE49-F238E27FC236}">
                <a16:creationId xmlns:a16="http://schemas.microsoft.com/office/drawing/2014/main" id="{C51ADA73-6747-2785-D55B-79D93FBFA239}"/>
              </a:ext>
            </a:extLst>
          </p:cNvPr>
          <p:cNvPicPr>
            <a:picLocks noGrp="1" noChangeAspect="1"/>
          </p:cNvPicPr>
          <p:nvPr>
            <p:ph idx="1"/>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t="13545" r="34999" b="40404"/>
          <a:stretch/>
        </p:blipFill>
        <p:spPr>
          <a:xfrm>
            <a:off x="140876" y="1361988"/>
            <a:ext cx="3010052" cy="2810485"/>
          </a:xfrm>
        </p:spPr>
      </p:pic>
      <p:sp>
        <p:nvSpPr>
          <p:cNvPr id="8" name="TextBox 7">
            <a:extLst>
              <a:ext uri="{FF2B5EF4-FFF2-40B4-BE49-F238E27FC236}">
                <a16:creationId xmlns:a16="http://schemas.microsoft.com/office/drawing/2014/main" id="{B046DCA8-3A18-3CCF-7646-515D5ED3AF7C}"/>
              </a:ext>
            </a:extLst>
          </p:cNvPr>
          <p:cNvSpPr txBox="1"/>
          <p:nvPr/>
        </p:nvSpPr>
        <p:spPr>
          <a:xfrm>
            <a:off x="3533422" y="984193"/>
            <a:ext cx="8658577" cy="1200329"/>
          </a:xfrm>
          <a:prstGeom prst="rect">
            <a:avLst/>
          </a:prstGeom>
          <a:noFill/>
        </p:spPr>
        <p:txBody>
          <a:bodyPr wrap="square">
            <a:spAutoFit/>
          </a:bodyPr>
          <a:lstStyle/>
          <a:p>
            <a:pPr marL="342900" indent="-342900">
              <a:buFont typeface="Wingdings" panose="05000000000000000000" pitchFamily="2" charset="2"/>
              <a:buChar char="ü"/>
            </a:pPr>
            <a:r>
              <a:rPr lang="en-US" sz="2400" dirty="0">
                <a:effectLst/>
                <a:latin typeface="Calibri" panose="020F0502020204030204" pitchFamily="34" charset="0"/>
                <a:ea typeface="Calibri" panose="020F0502020204030204" pitchFamily="34" charset="0"/>
                <a:cs typeface="Times New Roman" panose="02020603050405020304" pitchFamily="18" charset="0"/>
              </a:rPr>
              <a:t>inscriptions or designs </a:t>
            </a:r>
          </a:p>
          <a:p>
            <a:pPr marL="342900" indent="-342900">
              <a:buFont typeface="Wingdings" panose="05000000000000000000" pitchFamily="2" charset="2"/>
              <a:buChar char="ü"/>
            </a:pPr>
            <a:r>
              <a:rPr lang="en-US" sz="2400" dirty="0">
                <a:effectLst/>
                <a:latin typeface="Calibri" panose="020F0502020204030204" pitchFamily="34" charset="0"/>
                <a:ea typeface="Calibri" panose="020F0502020204030204" pitchFamily="34" charset="0"/>
                <a:cs typeface="Times New Roman" panose="02020603050405020304" pitchFamily="18" charset="0"/>
              </a:rPr>
              <a:t>engraved or written with private initiative </a:t>
            </a:r>
          </a:p>
          <a:p>
            <a:pPr marL="342900" indent="-342900">
              <a:buFont typeface="Wingdings" panose="05000000000000000000" pitchFamily="2" charset="2"/>
              <a:buChar char="ü"/>
            </a:pPr>
            <a:r>
              <a:rPr lang="en-US" sz="2400" dirty="0">
                <a:effectLst/>
                <a:latin typeface="Calibri" panose="020F0502020204030204" pitchFamily="34" charset="0"/>
                <a:ea typeface="Calibri" panose="020F0502020204030204" pitchFamily="34" charset="0"/>
                <a:cs typeface="Times New Roman" panose="02020603050405020304" pitchFamily="18" charset="0"/>
              </a:rPr>
              <a:t>on surfaces not intended to receive them</a:t>
            </a:r>
            <a:endParaRPr lang="el-GR" sz="2400" dirty="0"/>
          </a:p>
        </p:txBody>
      </p:sp>
      <p:sp>
        <p:nvSpPr>
          <p:cNvPr id="15" name="TextBox 14">
            <a:extLst>
              <a:ext uri="{FF2B5EF4-FFF2-40B4-BE49-F238E27FC236}">
                <a16:creationId xmlns:a16="http://schemas.microsoft.com/office/drawing/2014/main" id="{3CCA0577-CA62-5FCD-FE7E-653E69423671}"/>
              </a:ext>
            </a:extLst>
          </p:cNvPr>
          <p:cNvSpPr txBox="1"/>
          <p:nvPr/>
        </p:nvSpPr>
        <p:spPr>
          <a:xfrm>
            <a:off x="137160" y="4325731"/>
            <a:ext cx="3240146" cy="261610"/>
          </a:xfrm>
          <a:prstGeom prst="rect">
            <a:avLst/>
          </a:prstGeom>
          <a:noFill/>
        </p:spPr>
        <p:txBody>
          <a:bodyPr wrap="square">
            <a:spAutoFit/>
          </a:bodyPr>
          <a:lstStyle/>
          <a:p>
            <a:r>
              <a:rPr lang="en-US" sz="1100" dirty="0" err="1"/>
              <a:t>Pompei</a:t>
            </a:r>
            <a:r>
              <a:rPr lang="en-US" sz="1100" dirty="0"/>
              <a:t>, Casa di Hercules, </a:t>
            </a:r>
            <a:r>
              <a:rPr lang="el-GR" sz="1100" dirty="0"/>
              <a:t>CIL 4 1410</a:t>
            </a:r>
          </a:p>
        </p:txBody>
      </p:sp>
      <p:pic>
        <p:nvPicPr>
          <p:cNvPr id="17" name="Εικόνα 16">
            <a:extLst>
              <a:ext uri="{FF2B5EF4-FFF2-40B4-BE49-F238E27FC236}">
                <a16:creationId xmlns:a16="http://schemas.microsoft.com/office/drawing/2014/main" id="{3AE9C5A5-DD7D-0CC4-ECAD-B67CD842F54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444" b="100000" l="3281" r="90000">
                        <a14:backgroundMark x1="20469" y1="96528" x2="43594" y2="97778"/>
                        <a14:backgroundMark x1="60729" y1="88542" x2="61302" y2="82361"/>
                      </a14:backgroundRemoval>
                    </a14:imgEffect>
                    <a14:imgEffect>
                      <a14:brightnessContrast bright="20000" contrast="20000"/>
                    </a14:imgEffect>
                  </a14:imgLayer>
                </a14:imgProps>
              </a:ext>
            </a:extLst>
          </a:blip>
          <a:srcRect l="-1885" t="272" r="28892" b="-272"/>
          <a:stretch/>
        </p:blipFill>
        <p:spPr>
          <a:xfrm>
            <a:off x="2636521" y="3430285"/>
            <a:ext cx="2546364" cy="2616387"/>
          </a:xfrm>
          <a:prstGeom prst="rect">
            <a:avLst/>
          </a:prstGeom>
        </p:spPr>
      </p:pic>
      <p:sp>
        <p:nvSpPr>
          <p:cNvPr id="19" name="TextBox 18">
            <a:extLst>
              <a:ext uri="{FF2B5EF4-FFF2-40B4-BE49-F238E27FC236}">
                <a16:creationId xmlns:a16="http://schemas.microsoft.com/office/drawing/2014/main" id="{8CB6C975-39AC-87A4-AB0C-9FBC0FE1FB13}"/>
              </a:ext>
            </a:extLst>
          </p:cNvPr>
          <p:cNvSpPr txBox="1"/>
          <p:nvPr/>
        </p:nvSpPr>
        <p:spPr>
          <a:xfrm>
            <a:off x="2798423" y="6046672"/>
            <a:ext cx="2384174" cy="261610"/>
          </a:xfrm>
          <a:prstGeom prst="rect">
            <a:avLst/>
          </a:prstGeom>
          <a:noFill/>
        </p:spPr>
        <p:txBody>
          <a:bodyPr wrap="square">
            <a:spAutoFit/>
          </a:bodyPr>
          <a:lstStyle/>
          <a:p>
            <a:r>
              <a:rPr lang="en-US" sz="1100" dirty="0"/>
              <a:t>Athens, </a:t>
            </a:r>
            <a:r>
              <a:rPr lang="en-US" sz="1100" dirty="0" err="1"/>
              <a:t>Kifisia</a:t>
            </a:r>
            <a:r>
              <a:rPr lang="en-US" sz="1100" dirty="0"/>
              <a:t> collection, </a:t>
            </a:r>
            <a:r>
              <a:rPr lang="el-GR" sz="1100" dirty="0">
                <a:effectLst/>
                <a:latin typeface="Calibri" panose="020F0502020204030204" pitchFamily="34" charset="0"/>
                <a:ea typeface="Calibri" panose="020F0502020204030204" pitchFamily="34" charset="0"/>
                <a:cs typeface="Times New Roman" panose="02020603050405020304" pitchFamily="18" charset="0"/>
              </a:rPr>
              <a:t>Κ 622</a:t>
            </a:r>
            <a:endParaRPr lang="el-GR" sz="1100" dirty="0"/>
          </a:p>
        </p:txBody>
      </p:sp>
      <p:sp>
        <p:nvSpPr>
          <p:cNvPr id="26" name="TextBox 25">
            <a:extLst>
              <a:ext uri="{FF2B5EF4-FFF2-40B4-BE49-F238E27FC236}">
                <a16:creationId xmlns:a16="http://schemas.microsoft.com/office/drawing/2014/main" id="{16EC06E0-176F-3D87-E5FC-9CF9E79BD2DB}"/>
              </a:ext>
            </a:extLst>
          </p:cNvPr>
          <p:cNvSpPr txBox="1"/>
          <p:nvPr/>
        </p:nvSpPr>
        <p:spPr>
          <a:xfrm>
            <a:off x="8182655" y="6074723"/>
            <a:ext cx="3590083" cy="261610"/>
          </a:xfrm>
          <a:prstGeom prst="rect">
            <a:avLst/>
          </a:prstGeom>
          <a:noFill/>
        </p:spPr>
        <p:txBody>
          <a:bodyPr wrap="square">
            <a:spAutoFit/>
          </a:bodyPr>
          <a:lstStyle/>
          <a:p>
            <a:r>
              <a:rPr lang="en-US" sz="1100" dirty="0"/>
              <a:t>Athenian Agora, SE </a:t>
            </a:r>
            <a:r>
              <a:rPr lang="en-US" sz="1100" dirty="0" err="1"/>
              <a:t>Stoa</a:t>
            </a:r>
            <a:r>
              <a:rPr lang="en-US" sz="1100" dirty="0"/>
              <a:t> column, A 2848 </a:t>
            </a:r>
            <a:endParaRPr lang="el-GR" sz="1100" dirty="0"/>
          </a:p>
        </p:txBody>
      </p:sp>
      <p:pic>
        <p:nvPicPr>
          <p:cNvPr id="11" name="Εικόνα 10"/>
          <p:cNvPicPr/>
          <p:nvPr/>
        </p:nvPicPr>
        <p:blipFill>
          <a:blip r:embed="rId7">
            <a:extLst>
              <a:ext uri="{BEBA8EAE-BF5A-486C-A8C5-ECC9F3942E4B}">
                <a14:imgProps xmlns:a14="http://schemas.microsoft.com/office/drawing/2010/main">
                  <a14:imgLayer r:embed="rId8">
                    <a14:imgEffect>
                      <a14:backgroundRemoval t="9732" b="97987" l="901" r="98198"/>
                    </a14:imgEffect>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862651" y="2942638"/>
            <a:ext cx="3062321" cy="2084558"/>
          </a:xfrm>
          <a:prstGeom prst="rect">
            <a:avLst/>
          </a:prstGeom>
        </p:spPr>
      </p:pic>
      <p:pic>
        <p:nvPicPr>
          <p:cNvPr id="3" name="Εικόνα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82655" y="3270771"/>
            <a:ext cx="3590083" cy="2766187"/>
          </a:xfrm>
          <a:prstGeom prst="rect">
            <a:avLst/>
          </a:prstGeom>
        </p:spPr>
      </p:pic>
      <p:sp>
        <p:nvSpPr>
          <p:cNvPr id="4" name="Ορθογώνιο 3"/>
          <p:cNvSpPr/>
          <p:nvPr/>
        </p:nvSpPr>
        <p:spPr>
          <a:xfrm>
            <a:off x="5496770" y="5025191"/>
            <a:ext cx="1794081" cy="538609"/>
          </a:xfrm>
          <a:prstGeom prst="rect">
            <a:avLst/>
          </a:prstGeom>
        </p:spPr>
        <p:txBody>
          <a:bodyPr wrap="none">
            <a:spAutoFit/>
          </a:bodyPr>
          <a:lstStyle/>
          <a:p>
            <a:r>
              <a:rPr lang="en-US" sz="1100" dirty="0"/>
              <a:t>Athenian Agora, P 4794</a:t>
            </a:r>
            <a:endParaRPr lang="el-GR" sz="1100" dirty="0"/>
          </a:p>
          <a:p>
            <a:r>
              <a:rPr lang="en-US" dirty="0"/>
              <a:t> </a:t>
            </a:r>
            <a:endParaRPr lang="el-GR" dirty="0"/>
          </a:p>
        </p:txBody>
      </p:sp>
    </p:spTree>
    <p:extLst>
      <p:ext uri="{BB962C8B-B14F-4D97-AF65-F5344CB8AC3E}">
        <p14:creationId xmlns:p14="http://schemas.microsoft.com/office/powerpoint/2010/main" val="14561143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6"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Fictional graffiti</a:t>
            </a:r>
            <a:br>
              <a:rPr lang="en-US" dirty="0"/>
            </a:br>
            <a:r>
              <a:rPr lang="en-US" sz="2000" dirty="0"/>
              <a:t>literary graffiti found in ancient texts</a:t>
            </a:r>
            <a:endParaRPr lang="el-GR" dirty="0"/>
          </a:p>
        </p:txBody>
      </p:sp>
      <p:pic>
        <p:nvPicPr>
          <p:cNvPr id="4" name="Θέση περιεχομένου 3">
            <a:extLst>
              <a:ext uri="{FF2B5EF4-FFF2-40B4-BE49-F238E27FC236}">
                <a16:creationId xmlns:a16="http://schemas.microsoft.com/office/drawing/2014/main" id="{F48F25ED-6A3A-C03D-1A7C-A26BACAA67C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7908" y="1720324"/>
            <a:ext cx="9369668" cy="4025402"/>
          </a:xfrm>
          <a:prstGeom prst="rect">
            <a:avLst/>
          </a:prstGeom>
        </p:spPr>
      </p:pic>
      <p:sp>
        <p:nvSpPr>
          <p:cNvPr id="5" name="Ορθογώνιο 4"/>
          <p:cNvSpPr/>
          <p:nvPr/>
        </p:nvSpPr>
        <p:spPr>
          <a:xfrm>
            <a:off x="7679436" y="5745726"/>
            <a:ext cx="2781531" cy="261610"/>
          </a:xfrm>
          <a:prstGeom prst="rect">
            <a:avLst/>
          </a:prstGeom>
        </p:spPr>
        <p:txBody>
          <a:bodyPr wrap="none">
            <a:spAutoFit/>
          </a:bodyPr>
          <a:lstStyle/>
          <a:p>
            <a:r>
              <a:rPr lang="en-US" sz="1100" dirty="0"/>
              <a:t>Wall painting from Pompeii, CIL 4 1173</a:t>
            </a:r>
            <a:endParaRPr lang="el-GR" sz="1100" dirty="0"/>
          </a:p>
        </p:txBody>
      </p:sp>
      <p:pic>
        <p:nvPicPr>
          <p:cNvPr id="1030" name="Picture 6" descr="https://www.theacropolismuseum.gr/themes/custom/acropolis/imgs/share.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825" y="69850"/>
            <a:ext cx="381000" cy="38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179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FC2AFE-957B-0F44-08B7-EBA20F50F7B8}"/>
              </a:ext>
            </a:extLst>
          </p:cNvPr>
          <p:cNvSpPr>
            <a:spLocks noGrp="1"/>
          </p:cNvSpPr>
          <p:nvPr>
            <p:ph type="title"/>
          </p:nvPr>
        </p:nvSpPr>
        <p:spPr>
          <a:xfrm>
            <a:off x="530578" y="234278"/>
            <a:ext cx="10267783" cy="973311"/>
          </a:xfrm>
        </p:spPr>
        <p:txBody>
          <a:bodyPr/>
          <a:lstStyle/>
          <a:p>
            <a:r>
              <a:rPr lang="en-US" sz="3200" dirty="0">
                <a:solidFill>
                  <a:schemeClr val="tx1"/>
                </a:solidFill>
              </a:rPr>
              <a:t>Who were the ancient graffiti writers?</a:t>
            </a:r>
            <a:endParaRPr lang="el-GR" sz="3200" dirty="0">
              <a:solidFill>
                <a:schemeClr val="tx1"/>
              </a:solidFill>
            </a:endParaRPr>
          </a:p>
        </p:txBody>
      </p:sp>
      <p:pic>
        <p:nvPicPr>
          <p:cNvPr id="5" name="Θέση περιεχομένου 4">
            <a:extLst>
              <a:ext uri="{FF2B5EF4-FFF2-40B4-BE49-F238E27FC236}">
                <a16:creationId xmlns:a16="http://schemas.microsoft.com/office/drawing/2014/main" id="{0E719A37-3995-B9C8-D8DB-05918F3FE05D}"/>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233064" y="1207589"/>
            <a:ext cx="3365653" cy="4573537"/>
          </a:xfrm>
        </p:spPr>
      </p:pic>
      <p:sp>
        <p:nvSpPr>
          <p:cNvPr id="4" name="TextBox 3">
            <a:extLst>
              <a:ext uri="{FF2B5EF4-FFF2-40B4-BE49-F238E27FC236}">
                <a16:creationId xmlns:a16="http://schemas.microsoft.com/office/drawing/2014/main" id="{FF03A8F1-BE3B-3DF6-607D-1B85A01F93FE}"/>
              </a:ext>
            </a:extLst>
          </p:cNvPr>
          <p:cNvSpPr txBox="1"/>
          <p:nvPr/>
        </p:nvSpPr>
        <p:spPr>
          <a:xfrm>
            <a:off x="588205" y="6071306"/>
            <a:ext cx="3636635" cy="430887"/>
          </a:xfrm>
          <a:prstGeom prst="rect">
            <a:avLst/>
          </a:prstGeom>
          <a:noFill/>
        </p:spPr>
        <p:txBody>
          <a:bodyPr wrap="square">
            <a:spAutoFit/>
          </a:bodyPr>
          <a:lstStyle/>
          <a:p>
            <a:r>
              <a:rPr lang="en-US" sz="1100" dirty="0"/>
              <a:t>T</a:t>
            </a:r>
            <a:r>
              <a:rPr lang="el-GR" sz="1100" dirty="0" err="1"/>
              <a:t>he</a:t>
            </a:r>
            <a:r>
              <a:rPr lang="el-GR" sz="1100" dirty="0"/>
              <a:t> </a:t>
            </a:r>
            <a:r>
              <a:rPr lang="el-GR" sz="1100" dirty="0" err="1"/>
              <a:t>walls</a:t>
            </a:r>
            <a:r>
              <a:rPr lang="el-GR" sz="1100" dirty="0"/>
              <a:t> of </a:t>
            </a:r>
            <a:r>
              <a:rPr lang="el-GR" sz="1100" dirty="0" err="1"/>
              <a:t>Pompeii</a:t>
            </a:r>
            <a:r>
              <a:rPr lang="en-US" sz="1100" dirty="0"/>
              <a:t>, 1885</a:t>
            </a:r>
          </a:p>
          <a:p>
            <a:r>
              <a:rPr lang="el-GR" sz="1100" dirty="0" err="1"/>
              <a:t>Stefan</a:t>
            </a:r>
            <a:r>
              <a:rPr lang="el-GR" sz="1100" dirty="0"/>
              <a:t> </a:t>
            </a:r>
            <a:r>
              <a:rPr lang="el-GR" sz="1100" dirty="0" err="1"/>
              <a:t>Bakalowicz</a:t>
            </a:r>
            <a:endParaRPr lang="el-GR" sz="1100" dirty="0"/>
          </a:p>
        </p:txBody>
      </p:sp>
      <p:pic>
        <p:nvPicPr>
          <p:cNvPr id="13" name="Εικόνα 12">
            <a:extLst>
              <a:ext uri="{FF2B5EF4-FFF2-40B4-BE49-F238E27FC236}">
                <a16:creationId xmlns:a16="http://schemas.microsoft.com/office/drawing/2014/main" id="{91477B48-2DC0-99A0-78FA-CCC2D439E201}"/>
              </a:ext>
            </a:extLst>
          </p:cNvPr>
          <p:cNvPicPr>
            <a:picLocks noChangeAspect="1"/>
          </p:cNvPicPr>
          <p:nvPr/>
        </p:nvPicPr>
        <p:blipFill>
          <a:blip r:embed="rId5"/>
          <a:stretch>
            <a:fillRect/>
          </a:stretch>
        </p:blipFill>
        <p:spPr>
          <a:xfrm>
            <a:off x="4006763" y="1121204"/>
            <a:ext cx="3260054" cy="2373153"/>
          </a:xfrm>
          <a:prstGeom prst="rect">
            <a:avLst/>
          </a:prstGeom>
        </p:spPr>
      </p:pic>
      <p:sp>
        <p:nvSpPr>
          <p:cNvPr id="14" name="TextBox 13">
            <a:extLst>
              <a:ext uri="{FF2B5EF4-FFF2-40B4-BE49-F238E27FC236}">
                <a16:creationId xmlns:a16="http://schemas.microsoft.com/office/drawing/2014/main" id="{95DBC759-1056-CA6C-4938-308018D41167}"/>
              </a:ext>
            </a:extLst>
          </p:cNvPr>
          <p:cNvSpPr txBox="1"/>
          <p:nvPr/>
        </p:nvSpPr>
        <p:spPr>
          <a:xfrm>
            <a:off x="3816246" y="3709667"/>
            <a:ext cx="1726253" cy="430887"/>
          </a:xfrm>
          <a:prstGeom prst="rect">
            <a:avLst/>
          </a:prstGeom>
          <a:noFill/>
        </p:spPr>
        <p:txBody>
          <a:bodyPr wrap="square">
            <a:spAutoFit/>
          </a:bodyPr>
          <a:lstStyle/>
          <a:p>
            <a:r>
              <a:rPr lang="en-US" sz="1100" dirty="0"/>
              <a:t>Life of Bryan, 1979</a:t>
            </a:r>
          </a:p>
          <a:p>
            <a:r>
              <a:rPr lang="en-US" sz="1100" dirty="0"/>
              <a:t>Monty Pythons</a:t>
            </a:r>
            <a:endParaRPr lang="el-GR" sz="1100" dirty="0"/>
          </a:p>
        </p:txBody>
      </p:sp>
      <p:pic>
        <p:nvPicPr>
          <p:cNvPr id="15" name="Εικόνα 14">
            <a:extLst>
              <a:ext uri="{FF2B5EF4-FFF2-40B4-BE49-F238E27FC236}">
                <a16:creationId xmlns:a16="http://schemas.microsoft.com/office/drawing/2014/main" id="{3593F450-0E8C-09CD-13A2-E93555BB9AA8}"/>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2726" b="97398" l="26332" r="100000">
                        <a14:foregroundMark x1="69262" y1="41512" x2="75615" y2="13755"/>
                        <a14:foregroundMark x1="85656" y1="49071" x2="86680" y2="66791"/>
                        <a14:foregroundMark x1="63730" y1="24411" x2="77049" y2="14002"/>
                        <a14:foregroundMark x1="63934" y1="23172" x2="68545" y2="7931"/>
                        <a14:foregroundMark x1="71004" y1="33829" x2="88730" y2="75960"/>
                        <a14:foregroundMark x1="87705" y1="75341" x2="94775" y2="73854"/>
                        <a14:foregroundMark x1="67623" y1="11152" x2="70184" y2="19455"/>
                        <a14:foregroundMark x1="68135" y1="14870" x2="70697" y2="14002"/>
                      </a14:backgroundRemoval>
                    </a14:imgEffect>
                    <a14:imgEffect>
                      <a14:brightnessContrast bright="40000" contrast="-20000"/>
                    </a14:imgEffect>
                  </a14:imgLayer>
                </a14:imgProps>
              </a:ext>
            </a:extLst>
          </a:blip>
          <a:srcRect l="39941" r="1" b="7953"/>
          <a:stretch/>
        </p:blipFill>
        <p:spPr>
          <a:xfrm rot="158384">
            <a:off x="5614596" y="2111861"/>
            <a:ext cx="3304440" cy="4187519"/>
          </a:xfrm>
          <a:prstGeom prst="rect">
            <a:avLst/>
          </a:prstGeom>
        </p:spPr>
      </p:pic>
      <p:sp>
        <p:nvSpPr>
          <p:cNvPr id="16" name="TextBox 15">
            <a:extLst>
              <a:ext uri="{FF2B5EF4-FFF2-40B4-BE49-F238E27FC236}">
                <a16:creationId xmlns:a16="http://schemas.microsoft.com/office/drawing/2014/main" id="{B472BE04-300E-919C-079C-FF77B14D7EA3}"/>
              </a:ext>
            </a:extLst>
          </p:cNvPr>
          <p:cNvSpPr txBox="1"/>
          <p:nvPr/>
        </p:nvSpPr>
        <p:spPr>
          <a:xfrm>
            <a:off x="5519920" y="6373252"/>
            <a:ext cx="2746561" cy="430887"/>
          </a:xfrm>
          <a:prstGeom prst="rect">
            <a:avLst/>
          </a:prstGeom>
          <a:noFill/>
        </p:spPr>
        <p:txBody>
          <a:bodyPr wrap="square">
            <a:spAutoFit/>
          </a:bodyPr>
          <a:lstStyle/>
          <a:p>
            <a:r>
              <a:rPr lang="en-US" sz="1100" dirty="0"/>
              <a:t>Sculptor Phidias, making a graffiti</a:t>
            </a:r>
          </a:p>
          <a:p>
            <a:r>
              <a:rPr lang="en-US" sz="1100" dirty="0"/>
              <a:t>From ……. Comix </a:t>
            </a:r>
            <a:endParaRPr lang="el-GR" sz="1100" dirty="0"/>
          </a:p>
        </p:txBody>
      </p:sp>
      <p:pic>
        <p:nvPicPr>
          <p:cNvPr id="17" name="Εικόνα 16">
            <a:extLst>
              <a:ext uri="{FF2B5EF4-FFF2-40B4-BE49-F238E27FC236}">
                <a16:creationId xmlns:a16="http://schemas.microsoft.com/office/drawing/2014/main" id="{85799844-96BC-042B-EAC1-08BDDAB977D8}"/>
              </a:ext>
            </a:extLst>
          </p:cNvPr>
          <p:cNvPicPr>
            <a:picLocks noChangeAspect="1"/>
          </p:cNvPicPr>
          <p:nvPr/>
        </p:nvPicPr>
        <p:blipFill rotWithShape="1">
          <a:blip r:embed="rId8"/>
          <a:srcRect t="477" r="54926" b="4126"/>
          <a:stretch/>
        </p:blipFill>
        <p:spPr>
          <a:xfrm>
            <a:off x="8804005" y="994903"/>
            <a:ext cx="2670195" cy="5011045"/>
          </a:xfrm>
          <a:prstGeom prst="rect">
            <a:avLst/>
          </a:prstGeom>
        </p:spPr>
      </p:pic>
      <p:sp>
        <p:nvSpPr>
          <p:cNvPr id="18" name="TextBox 17">
            <a:extLst>
              <a:ext uri="{FF2B5EF4-FFF2-40B4-BE49-F238E27FC236}">
                <a16:creationId xmlns:a16="http://schemas.microsoft.com/office/drawing/2014/main" id="{72DF2243-825C-DC7B-6733-848E961B4DC1}"/>
              </a:ext>
            </a:extLst>
          </p:cNvPr>
          <p:cNvSpPr txBox="1"/>
          <p:nvPr/>
        </p:nvSpPr>
        <p:spPr>
          <a:xfrm>
            <a:off x="8804005" y="6113669"/>
            <a:ext cx="3636635" cy="600164"/>
          </a:xfrm>
          <a:prstGeom prst="rect">
            <a:avLst/>
          </a:prstGeom>
          <a:noFill/>
        </p:spPr>
        <p:txBody>
          <a:bodyPr wrap="square">
            <a:spAutoFit/>
          </a:bodyPr>
          <a:lstStyle/>
          <a:p>
            <a:r>
              <a:rPr lang="en-US" sz="1100" dirty="0"/>
              <a:t>In Athenian Agora</a:t>
            </a:r>
          </a:p>
          <a:p>
            <a:r>
              <a:rPr lang="en-US" sz="1100" dirty="0" err="1"/>
              <a:t>Aristaphanes</a:t>
            </a:r>
            <a:r>
              <a:rPr lang="en-US" sz="1100" dirty="0"/>
              <a:t> comix, The wasps, Medusa Edition. 2000 </a:t>
            </a:r>
            <a:endParaRPr lang="el-GR" sz="1100" dirty="0"/>
          </a:p>
        </p:txBody>
      </p:sp>
    </p:spTree>
    <p:extLst>
      <p:ext uri="{BB962C8B-B14F-4D97-AF65-F5344CB8AC3E}">
        <p14:creationId xmlns:p14="http://schemas.microsoft.com/office/powerpoint/2010/main" val="383113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6"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C7F5C1-C8DA-00D6-ADAC-2930CF4D748D}"/>
              </a:ext>
            </a:extLst>
          </p:cNvPr>
          <p:cNvSpPr>
            <a:spLocks noGrp="1"/>
          </p:cNvSpPr>
          <p:nvPr>
            <p:ph type="title"/>
          </p:nvPr>
        </p:nvSpPr>
        <p:spPr>
          <a:xfrm>
            <a:off x="-259644" y="289502"/>
            <a:ext cx="12191999" cy="1400530"/>
          </a:xfrm>
        </p:spPr>
        <p:txBody>
          <a:bodyPr/>
          <a:lstStyle/>
          <a:p>
            <a:pPr algn="ctr"/>
            <a:r>
              <a:rPr lang="en-US" sz="3200" dirty="0">
                <a:solidFill>
                  <a:schemeClr val="tx1"/>
                </a:solidFill>
              </a:rPr>
              <a:t>Graffiti of marginal social groups</a:t>
            </a:r>
            <a:endParaRPr lang="el-GR" sz="3200" dirty="0">
              <a:solidFill>
                <a:schemeClr val="tx1"/>
              </a:solidFill>
            </a:endParaRPr>
          </a:p>
        </p:txBody>
      </p:sp>
      <p:pic>
        <p:nvPicPr>
          <p:cNvPr id="25" name="Εικόνα 24">
            <a:extLst>
              <a:ext uri="{FF2B5EF4-FFF2-40B4-BE49-F238E27FC236}">
                <a16:creationId xmlns:a16="http://schemas.microsoft.com/office/drawing/2014/main" id="{C90C02AE-366C-5AAE-64BB-CE96594A370C}"/>
              </a:ext>
            </a:extLst>
          </p:cNvPr>
          <p:cNvPicPr>
            <a:picLocks noChangeAspect="1"/>
          </p:cNvPicPr>
          <p:nvPr/>
        </p:nvPicPr>
        <p:blipFill>
          <a:blip r:embed="rId3"/>
          <a:stretch>
            <a:fillRect/>
          </a:stretch>
        </p:blipFill>
        <p:spPr>
          <a:xfrm>
            <a:off x="8147736" y="4559405"/>
            <a:ext cx="2556705" cy="1633450"/>
          </a:xfrm>
          <a:prstGeom prst="rect">
            <a:avLst/>
          </a:prstGeom>
        </p:spPr>
      </p:pic>
      <p:pic>
        <p:nvPicPr>
          <p:cNvPr id="3" name="Εικόνα 2">
            <a:extLst>
              <a:ext uri="{FF2B5EF4-FFF2-40B4-BE49-F238E27FC236}">
                <a16:creationId xmlns:a16="http://schemas.microsoft.com/office/drawing/2014/main" id="{F1CE79FC-EEF7-ECA2-D54F-BA67A9582A0B}"/>
              </a:ext>
            </a:extLst>
          </p:cNvPr>
          <p:cNvPicPr>
            <a:picLocks noChangeAspect="1"/>
          </p:cNvPicPr>
          <p:nvPr/>
        </p:nvPicPr>
        <p:blipFill>
          <a:blip r:embed="rId4">
            <a:extLst>
              <a:ext uri="{28A0092B-C50C-407E-A947-70E740481C1C}">
                <a14:useLocalDpi xmlns:a14="http://schemas.microsoft.com/office/drawing/2010/main" val="0"/>
              </a:ext>
            </a:extLst>
          </a:blip>
          <a:srcRect l="7751"/>
          <a:stretch>
            <a:fillRect/>
          </a:stretch>
        </p:blipFill>
        <p:spPr bwMode="auto">
          <a:xfrm>
            <a:off x="7488534" y="2229779"/>
            <a:ext cx="4481775" cy="950641"/>
          </a:xfrm>
          <a:prstGeom prst="rect">
            <a:avLst/>
          </a:prstGeom>
          <a:noFill/>
          <a:ln>
            <a:noFill/>
          </a:ln>
        </p:spPr>
      </p:pic>
      <p:sp>
        <p:nvSpPr>
          <p:cNvPr id="11" name="TextBox 10">
            <a:extLst>
              <a:ext uri="{FF2B5EF4-FFF2-40B4-BE49-F238E27FC236}">
                <a16:creationId xmlns:a16="http://schemas.microsoft.com/office/drawing/2014/main" id="{8CAFE4B5-6197-18D5-D391-E8119E2FBCA5}"/>
              </a:ext>
            </a:extLst>
          </p:cNvPr>
          <p:cNvSpPr txBox="1"/>
          <p:nvPr/>
        </p:nvSpPr>
        <p:spPr>
          <a:xfrm>
            <a:off x="89154" y="4861839"/>
            <a:ext cx="3955112" cy="261610"/>
          </a:xfrm>
          <a:prstGeom prst="rect">
            <a:avLst/>
          </a:prstGeom>
          <a:noFill/>
        </p:spPr>
        <p:txBody>
          <a:bodyPr wrap="square">
            <a:spAutoFit/>
          </a:bodyPr>
          <a:lstStyle/>
          <a:p>
            <a:r>
              <a:rPr lang="en-US" sz="1100" dirty="0"/>
              <a:t>Athenian Agora, 5</a:t>
            </a:r>
            <a:r>
              <a:rPr lang="en-US" sz="1100" baseline="30000" dirty="0"/>
              <a:t>th</a:t>
            </a:r>
            <a:r>
              <a:rPr lang="en-US" sz="1100" dirty="0"/>
              <a:t> c. B.C. (</a:t>
            </a:r>
            <a:r>
              <a:rPr lang="el-GR" sz="1100" dirty="0">
                <a:effectLst/>
                <a:latin typeface="Calibri" panose="020F0502020204030204" pitchFamily="34" charset="0"/>
                <a:ea typeface="Calibri" panose="020F0502020204030204" pitchFamily="34" charset="0"/>
                <a:cs typeface="Times New Roman" panose="02020603050405020304" pitchFamily="18" charset="0"/>
              </a:rPr>
              <a:t>Ρ 5109</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l-GR" sz="1100" dirty="0">
                <a:effectLst/>
                <a:latin typeface="Calibri" panose="020F0502020204030204" pitchFamily="34" charset="0"/>
                <a:ea typeface="Calibri" panose="020F0502020204030204" pitchFamily="34" charset="0"/>
                <a:cs typeface="Times New Roman" panose="02020603050405020304" pitchFamily="18" charset="0"/>
              </a:rPr>
              <a:t>P 21399</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endParaRPr lang="el-GR" sz="1100" dirty="0"/>
          </a:p>
        </p:txBody>
      </p:sp>
      <p:sp>
        <p:nvSpPr>
          <p:cNvPr id="14" name="TextBox 13">
            <a:extLst>
              <a:ext uri="{FF2B5EF4-FFF2-40B4-BE49-F238E27FC236}">
                <a16:creationId xmlns:a16="http://schemas.microsoft.com/office/drawing/2014/main" id="{3C9B0DED-42B9-8918-2E78-E24421B41A3F}"/>
              </a:ext>
            </a:extLst>
          </p:cNvPr>
          <p:cNvSpPr txBox="1"/>
          <p:nvPr/>
        </p:nvSpPr>
        <p:spPr>
          <a:xfrm>
            <a:off x="8001518" y="6199166"/>
            <a:ext cx="4351217" cy="369332"/>
          </a:xfrm>
          <a:prstGeom prst="rect">
            <a:avLst/>
          </a:prstGeom>
          <a:noFill/>
        </p:spPr>
        <p:txBody>
          <a:bodyPr wrap="square">
            <a:spAutoFit/>
          </a:bodyPr>
          <a:lstStyle/>
          <a:p>
            <a:r>
              <a:rPr lang="en-US" dirty="0"/>
              <a:t>  </a:t>
            </a:r>
            <a:r>
              <a:rPr lang="en-US" sz="1100" dirty="0"/>
              <a:t>Athenian Agora, </a:t>
            </a:r>
            <a:r>
              <a:rPr lang="el-GR"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a:effectLst/>
                <a:latin typeface="Calibri" panose="020F0502020204030204" pitchFamily="34" charset="0"/>
                <a:ea typeface="Calibri" panose="020F0502020204030204" pitchFamily="34" charset="0"/>
                <a:cs typeface="Times New Roman" panose="02020603050405020304" pitchFamily="18" charset="0"/>
              </a:rPr>
              <a:t>5</a:t>
            </a:r>
            <a:r>
              <a:rPr lang="en-US" sz="1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100" dirty="0">
                <a:effectLst/>
                <a:latin typeface="Calibri" panose="020F0502020204030204" pitchFamily="34" charset="0"/>
                <a:ea typeface="Calibri" panose="020F0502020204030204" pitchFamily="34" charset="0"/>
                <a:cs typeface="Times New Roman" panose="02020603050405020304" pitchFamily="18" charset="0"/>
              </a:rPr>
              <a:t> c. B.C. (L</a:t>
            </a:r>
            <a:r>
              <a:rPr lang="el-GR" sz="1100" dirty="0">
                <a:effectLst/>
                <a:latin typeface="Calibri" panose="020F0502020204030204" pitchFamily="34" charset="0"/>
                <a:ea typeface="Calibri" panose="020F0502020204030204" pitchFamily="34" charset="0"/>
                <a:cs typeface="Times New Roman" panose="02020603050405020304" pitchFamily="18" charset="0"/>
              </a:rPr>
              <a:t> 3088</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l-GR" sz="1100" dirty="0">
                <a:effectLst/>
                <a:latin typeface="Calibri" panose="020F0502020204030204" pitchFamily="34" charset="0"/>
                <a:ea typeface="Calibri" panose="020F0502020204030204" pitchFamily="34" charset="0"/>
                <a:cs typeface="Times New Roman" panose="02020603050405020304" pitchFamily="18" charset="0"/>
              </a:rPr>
              <a:t> </a:t>
            </a:r>
            <a:endParaRPr lang="el-GR" sz="1100" dirty="0"/>
          </a:p>
        </p:txBody>
      </p:sp>
      <p:sp>
        <p:nvSpPr>
          <p:cNvPr id="16" name="TextBox 15">
            <a:extLst>
              <a:ext uri="{FF2B5EF4-FFF2-40B4-BE49-F238E27FC236}">
                <a16:creationId xmlns:a16="http://schemas.microsoft.com/office/drawing/2014/main" id="{B46E27DB-12B3-B4D6-5B2A-CA13855B0DF4}"/>
              </a:ext>
            </a:extLst>
          </p:cNvPr>
          <p:cNvSpPr txBox="1"/>
          <p:nvPr/>
        </p:nvSpPr>
        <p:spPr>
          <a:xfrm>
            <a:off x="7547121" y="3300210"/>
            <a:ext cx="4423188" cy="261610"/>
          </a:xfrm>
          <a:prstGeom prst="rect">
            <a:avLst/>
          </a:prstGeom>
          <a:noFill/>
        </p:spPr>
        <p:txBody>
          <a:bodyPr wrap="square">
            <a:spAutoFit/>
          </a:bodyPr>
          <a:lstStyle/>
          <a:p>
            <a:r>
              <a:rPr lang="en-US" sz="1100" dirty="0">
                <a:latin typeface="Calibri" panose="020F0502020204030204" pitchFamily="34" charset="0"/>
                <a:cs typeface="Times New Roman" panose="02020603050405020304" pitchFamily="18" charset="0"/>
              </a:rPr>
              <a:t>Pompeii, 1</a:t>
            </a:r>
            <a:r>
              <a:rPr lang="en-US" sz="1100" baseline="30000" dirty="0">
                <a:latin typeface="Calibri" panose="020F0502020204030204" pitchFamily="34" charset="0"/>
                <a:cs typeface="Times New Roman" panose="02020603050405020304" pitchFamily="18" charset="0"/>
              </a:rPr>
              <a:t>st</a:t>
            </a:r>
            <a:r>
              <a:rPr lang="en-US" sz="1100" dirty="0">
                <a:latin typeface="Calibri" panose="020F0502020204030204" pitchFamily="34" charset="0"/>
                <a:cs typeface="Times New Roman" panose="02020603050405020304" pitchFamily="18" charset="0"/>
              </a:rPr>
              <a:t> c. B.C (</a:t>
            </a:r>
            <a:r>
              <a:rPr lang="en-US" sz="1100" dirty="0">
                <a:effectLst/>
                <a:latin typeface="Calibri" panose="020F0502020204030204" pitchFamily="34" charset="0"/>
                <a:ea typeface="Calibri" panose="020F0502020204030204" pitchFamily="34" charset="0"/>
                <a:cs typeface="Times New Roman" panose="02020603050405020304" pitchFamily="18" charset="0"/>
              </a:rPr>
              <a:t>CIL 4 1429,)</a:t>
            </a:r>
            <a:endParaRPr lang="el-GR" sz="1100" dirty="0"/>
          </a:p>
        </p:txBody>
      </p:sp>
      <p:pic>
        <p:nvPicPr>
          <p:cNvPr id="7" name="Εικόνα 6">
            <a:extLst>
              <a:ext uri="{FF2B5EF4-FFF2-40B4-BE49-F238E27FC236}">
                <a16:creationId xmlns:a16="http://schemas.microsoft.com/office/drawing/2014/main" id="{7A838BA8-4760-D9D7-91F8-96D39AA7C266}"/>
              </a:ext>
            </a:extLst>
          </p:cNvPr>
          <p:cNvPicPr>
            <a:picLocks noChangeAspect="1"/>
          </p:cNvPicPr>
          <p:nvPr/>
        </p:nvPicPr>
        <p:blipFill>
          <a:blip r:embed="rId5" cstate="print">
            <a:biLevel thresh="75000"/>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786527" y="1960046"/>
            <a:ext cx="2953870" cy="2815488"/>
          </a:xfrm>
          <a:prstGeom prst="rect">
            <a:avLst/>
          </a:prstGeom>
        </p:spPr>
      </p:pic>
      <p:pic>
        <p:nvPicPr>
          <p:cNvPr id="8" name="Εικόνα 7">
            <a:extLst>
              <a:ext uri="{FF2B5EF4-FFF2-40B4-BE49-F238E27FC236}">
                <a16:creationId xmlns:a16="http://schemas.microsoft.com/office/drawing/2014/main" id="{909F63F6-1E9B-E317-A520-70982D567FC8}"/>
              </a:ext>
            </a:extLst>
          </p:cNvPr>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7949" y="1960046"/>
            <a:ext cx="3977596" cy="2851334"/>
          </a:xfrm>
          <a:prstGeom prst="rect">
            <a:avLst/>
          </a:prstGeom>
        </p:spPr>
      </p:pic>
      <p:pic>
        <p:nvPicPr>
          <p:cNvPr id="15" name="Θέση περιεχομένου 8">
            <a:extLst>
              <a:ext uri="{FF2B5EF4-FFF2-40B4-BE49-F238E27FC236}">
                <a16:creationId xmlns:a16="http://schemas.microsoft.com/office/drawing/2014/main" id="{13717F73-7B81-0B4B-3566-2823485B030B}"/>
              </a:ext>
            </a:extLst>
          </p:cNvPr>
          <p:cNvPicPr>
            <a:picLocks noChangeAspect="1"/>
          </p:cNvPicPr>
          <p:nvPr/>
        </p:nvPicPr>
        <p:blipFill rotWithShape="1">
          <a:blip r:embed="rId8"/>
          <a:srcRect l="7158" t="11078" r="23823" b="21121"/>
          <a:stretch/>
        </p:blipFill>
        <p:spPr>
          <a:xfrm rot="21132199">
            <a:off x="971635" y="1217695"/>
            <a:ext cx="4959493" cy="3078306"/>
          </a:xfrm>
          <a:prstGeom prst="rect">
            <a:avLst/>
          </a:prstGeom>
        </p:spPr>
      </p:pic>
    </p:spTree>
    <p:extLst>
      <p:ext uri="{BB962C8B-B14F-4D97-AF65-F5344CB8AC3E}">
        <p14:creationId xmlns:p14="http://schemas.microsoft.com/office/powerpoint/2010/main" val="112483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E3DAAC-E79E-6236-ECDA-0B2C2290D448}"/>
              </a:ext>
            </a:extLst>
          </p:cNvPr>
          <p:cNvSpPr>
            <a:spLocks noGrp="1"/>
          </p:cNvSpPr>
          <p:nvPr>
            <p:ph type="title"/>
          </p:nvPr>
        </p:nvSpPr>
        <p:spPr>
          <a:xfrm>
            <a:off x="753759" y="327025"/>
            <a:ext cx="9404723" cy="1400530"/>
          </a:xfrm>
        </p:spPr>
        <p:txBody>
          <a:bodyPr/>
          <a:lstStyle/>
          <a:p>
            <a:pPr algn="ctr"/>
            <a:r>
              <a:rPr lang="en-US" sz="3200" dirty="0">
                <a:solidFill>
                  <a:schemeClr val="tx1"/>
                </a:solidFill>
              </a:rPr>
              <a:t>When did the graffiti habit begin?</a:t>
            </a:r>
            <a:endParaRPr lang="el-GR" sz="3200" dirty="0">
              <a:solidFill>
                <a:schemeClr val="tx1"/>
              </a:solidFill>
            </a:endParaRPr>
          </a:p>
        </p:txBody>
      </p:sp>
      <p:pic>
        <p:nvPicPr>
          <p:cNvPr id="9" name="Εικόνα 8">
            <a:extLst>
              <a:ext uri="{FF2B5EF4-FFF2-40B4-BE49-F238E27FC236}">
                <a16:creationId xmlns:a16="http://schemas.microsoft.com/office/drawing/2014/main" id="{F0A5FC49-0856-4D88-837B-0EAFD94F493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5198" b="48914" l="35516" r="47687">
                        <a14:foregroundMark x1="37865" y1="43934" x2="41139" y2="20562"/>
                        <a14:foregroundMark x1="38434" y1="42018" x2="45338" y2="32312"/>
                        <a14:foregroundMark x1="43772" y1="28991" x2="46975" y2="34483"/>
                        <a14:foregroundMark x1="41281" y1="27203" x2="41637" y2="48020"/>
                        <a14:foregroundMark x1="37295" y1="43295" x2="41566" y2="47637"/>
                        <a14:foregroundMark x1="40142" y1="46871" x2="40214" y2="48914"/>
                      </a14:backgroundRemoval>
                    </a14:imgEffect>
                  </a14:imgLayer>
                </a14:imgProps>
              </a:ext>
            </a:extLst>
          </a:blip>
          <a:srcRect l="34138" t="11502" r="50712" b="51460"/>
          <a:stretch/>
        </p:blipFill>
        <p:spPr>
          <a:xfrm rot="20275401">
            <a:off x="3649133" y="4725809"/>
            <a:ext cx="1621971" cy="2209800"/>
          </a:xfrm>
          <a:prstGeom prst="rect">
            <a:avLst/>
          </a:prstGeom>
        </p:spPr>
      </p:pic>
      <p:sp>
        <p:nvSpPr>
          <p:cNvPr id="5" name="TextBox 4">
            <a:extLst>
              <a:ext uri="{FF2B5EF4-FFF2-40B4-BE49-F238E27FC236}">
                <a16:creationId xmlns:a16="http://schemas.microsoft.com/office/drawing/2014/main" id="{3CB48E55-5C92-7480-382E-D792ACA56706}"/>
              </a:ext>
            </a:extLst>
          </p:cNvPr>
          <p:cNvSpPr txBox="1"/>
          <p:nvPr/>
        </p:nvSpPr>
        <p:spPr>
          <a:xfrm>
            <a:off x="4062482" y="1027290"/>
            <a:ext cx="2789874" cy="6447919"/>
          </a:xfrm>
          <a:prstGeom prst="rect">
            <a:avLst/>
          </a:prstGeom>
          <a:noFill/>
        </p:spPr>
        <p:txBody>
          <a:bodyPr wrap="square">
            <a:spAutoFit/>
          </a:bodyPr>
          <a:lstStyle/>
          <a:p>
            <a:r>
              <a:rPr lang="en-US" sz="41300" dirty="0">
                <a:solidFill>
                  <a:schemeClr val="accent2"/>
                </a:solidFill>
                <a:latin typeface="Adobe Fangsong Std R" panose="02020400000000000000" pitchFamily="18" charset="-128"/>
                <a:ea typeface="Adobe Fangsong Std R" panose="02020400000000000000" pitchFamily="18" charset="-128"/>
              </a:rPr>
              <a:t>?</a:t>
            </a:r>
            <a:endParaRPr lang="el-GR" sz="41300" dirty="0">
              <a:solidFill>
                <a:schemeClr val="accent2"/>
              </a:solidFill>
              <a:ea typeface="Adobe Fangsong Std R" panose="02020400000000000000" pitchFamily="18" charset="-128"/>
            </a:endParaRPr>
          </a:p>
        </p:txBody>
      </p:sp>
      <p:sp>
        <p:nvSpPr>
          <p:cNvPr id="4" name="TextBox 3">
            <a:extLst>
              <a:ext uri="{FF2B5EF4-FFF2-40B4-BE49-F238E27FC236}">
                <a16:creationId xmlns:a16="http://schemas.microsoft.com/office/drawing/2014/main" id="{65BE96F5-357F-D173-F773-2279AA87DDD9}"/>
              </a:ext>
            </a:extLst>
          </p:cNvPr>
          <p:cNvSpPr txBox="1"/>
          <p:nvPr/>
        </p:nvSpPr>
        <p:spPr>
          <a:xfrm>
            <a:off x="3048000" y="4261303"/>
            <a:ext cx="1014482" cy="1569660"/>
          </a:xfrm>
          <a:prstGeom prst="rect">
            <a:avLst/>
          </a:prstGeom>
          <a:noFill/>
        </p:spPr>
        <p:txBody>
          <a:bodyPr wrap="square">
            <a:spAutoFit/>
          </a:bodyPr>
          <a:lstStyle/>
          <a:p>
            <a:r>
              <a:rPr lang="en-US" sz="9600" dirty="0">
                <a:solidFill>
                  <a:schemeClr val="accent2"/>
                </a:solidFill>
                <a:latin typeface="Adobe Fangsong Std R" panose="02020400000000000000" pitchFamily="18" charset="-128"/>
                <a:ea typeface="Adobe Fangsong Std R" panose="02020400000000000000" pitchFamily="18" charset="-128"/>
              </a:rPr>
              <a:t>?</a:t>
            </a:r>
            <a:endParaRPr lang="el-GR" sz="9600" dirty="0">
              <a:solidFill>
                <a:schemeClr val="accent2"/>
              </a:solidFill>
              <a:ea typeface="Adobe Fangsong Std R" panose="02020400000000000000" pitchFamily="18" charset="-128"/>
            </a:endParaRPr>
          </a:p>
        </p:txBody>
      </p:sp>
      <p:sp>
        <p:nvSpPr>
          <p:cNvPr id="10" name="TextBox 9">
            <a:extLst>
              <a:ext uri="{FF2B5EF4-FFF2-40B4-BE49-F238E27FC236}">
                <a16:creationId xmlns:a16="http://schemas.microsoft.com/office/drawing/2014/main" id="{2F34FDB1-F205-4D95-A805-BA61A73A7743}"/>
              </a:ext>
            </a:extLst>
          </p:cNvPr>
          <p:cNvSpPr txBox="1"/>
          <p:nvPr/>
        </p:nvSpPr>
        <p:spPr>
          <a:xfrm rot="294849">
            <a:off x="9302951" y="3876582"/>
            <a:ext cx="824089" cy="769441"/>
          </a:xfrm>
          <a:prstGeom prst="rect">
            <a:avLst/>
          </a:prstGeom>
          <a:noFill/>
        </p:spPr>
        <p:txBody>
          <a:bodyPr wrap="square">
            <a:spAutoFit/>
          </a:bodyPr>
          <a:lstStyle/>
          <a:p>
            <a:r>
              <a:rPr lang="en-US" sz="4400" dirty="0">
                <a:solidFill>
                  <a:schemeClr val="accent2"/>
                </a:solidFill>
                <a:latin typeface="Adobe Fangsong Std R" panose="02020400000000000000" pitchFamily="18" charset="-128"/>
                <a:ea typeface="Adobe Fangsong Std R" panose="02020400000000000000" pitchFamily="18" charset="-128"/>
              </a:rPr>
              <a:t>?</a:t>
            </a:r>
            <a:endParaRPr lang="el-GR" sz="4400" dirty="0">
              <a:solidFill>
                <a:schemeClr val="accent2"/>
              </a:solidFill>
              <a:ea typeface="Adobe Fangsong Std R" panose="02020400000000000000" pitchFamily="18" charset="-128"/>
            </a:endParaRPr>
          </a:p>
        </p:txBody>
      </p:sp>
      <p:sp>
        <p:nvSpPr>
          <p:cNvPr id="12" name="TextBox 11">
            <a:extLst>
              <a:ext uri="{FF2B5EF4-FFF2-40B4-BE49-F238E27FC236}">
                <a16:creationId xmlns:a16="http://schemas.microsoft.com/office/drawing/2014/main" id="{30FD5805-5D1B-3694-2432-703775A01949}"/>
              </a:ext>
            </a:extLst>
          </p:cNvPr>
          <p:cNvSpPr txBox="1"/>
          <p:nvPr/>
        </p:nvSpPr>
        <p:spPr>
          <a:xfrm rot="20728533">
            <a:off x="784672" y="2852246"/>
            <a:ext cx="1817511" cy="1200329"/>
          </a:xfrm>
          <a:prstGeom prst="rect">
            <a:avLst/>
          </a:prstGeom>
          <a:noFill/>
        </p:spPr>
        <p:txBody>
          <a:bodyPr wrap="square">
            <a:spAutoFit/>
          </a:bodyPr>
          <a:lstStyle/>
          <a:p>
            <a:r>
              <a:rPr lang="en-US" sz="7200" dirty="0">
                <a:solidFill>
                  <a:schemeClr val="accent2"/>
                </a:solidFill>
                <a:latin typeface="Adobe Fangsong Std R" panose="02020400000000000000" pitchFamily="18" charset="-128"/>
                <a:ea typeface="Adobe Fangsong Std R" panose="02020400000000000000" pitchFamily="18" charset="-128"/>
              </a:rPr>
              <a:t>?</a:t>
            </a:r>
            <a:endParaRPr lang="el-GR" sz="7200" dirty="0">
              <a:solidFill>
                <a:schemeClr val="accent2"/>
              </a:solidFill>
              <a:ea typeface="Adobe Fangsong Std R" panose="02020400000000000000" pitchFamily="18" charset="-128"/>
            </a:endParaRPr>
          </a:p>
        </p:txBody>
      </p:sp>
      <p:sp>
        <p:nvSpPr>
          <p:cNvPr id="14" name="TextBox 13">
            <a:extLst>
              <a:ext uri="{FF2B5EF4-FFF2-40B4-BE49-F238E27FC236}">
                <a16:creationId xmlns:a16="http://schemas.microsoft.com/office/drawing/2014/main" id="{68BCE96E-9887-7214-B479-DB985BCCC5A2}"/>
              </a:ext>
            </a:extLst>
          </p:cNvPr>
          <p:cNvSpPr txBox="1"/>
          <p:nvPr/>
        </p:nvSpPr>
        <p:spPr>
          <a:xfrm rot="1233179">
            <a:off x="7215894" y="4803086"/>
            <a:ext cx="1014482" cy="1569660"/>
          </a:xfrm>
          <a:prstGeom prst="rect">
            <a:avLst/>
          </a:prstGeom>
          <a:noFill/>
        </p:spPr>
        <p:txBody>
          <a:bodyPr wrap="square">
            <a:spAutoFit/>
          </a:bodyPr>
          <a:lstStyle/>
          <a:p>
            <a:r>
              <a:rPr lang="en-US" sz="9600" dirty="0">
                <a:solidFill>
                  <a:schemeClr val="accent2"/>
                </a:solidFill>
                <a:latin typeface="Adobe Fangsong Std R" panose="02020400000000000000" pitchFamily="18" charset="-128"/>
                <a:ea typeface="Adobe Fangsong Std R" panose="02020400000000000000" pitchFamily="18" charset="-128"/>
              </a:rPr>
              <a:t>?</a:t>
            </a:r>
            <a:endParaRPr lang="el-GR" sz="9600" dirty="0">
              <a:solidFill>
                <a:schemeClr val="accent2"/>
              </a:solidFill>
              <a:ea typeface="Adobe Fangsong Std R" panose="02020400000000000000" pitchFamily="18" charset="-128"/>
            </a:endParaRPr>
          </a:p>
        </p:txBody>
      </p:sp>
      <p:sp>
        <p:nvSpPr>
          <p:cNvPr id="15" name="TextBox 14">
            <a:extLst>
              <a:ext uri="{FF2B5EF4-FFF2-40B4-BE49-F238E27FC236}">
                <a16:creationId xmlns:a16="http://schemas.microsoft.com/office/drawing/2014/main" id="{DCFCE290-B248-1738-7309-0019A42DDA92}"/>
              </a:ext>
            </a:extLst>
          </p:cNvPr>
          <p:cNvSpPr txBox="1"/>
          <p:nvPr/>
        </p:nvSpPr>
        <p:spPr>
          <a:xfrm rot="20323826">
            <a:off x="2461668" y="1985800"/>
            <a:ext cx="1014482" cy="1569660"/>
          </a:xfrm>
          <a:prstGeom prst="rect">
            <a:avLst/>
          </a:prstGeom>
          <a:noFill/>
        </p:spPr>
        <p:txBody>
          <a:bodyPr wrap="square">
            <a:spAutoFit/>
          </a:bodyPr>
          <a:lstStyle/>
          <a:p>
            <a:r>
              <a:rPr lang="en-US" sz="9600" dirty="0">
                <a:solidFill>
                  <a:schemeClr val="accent2"/>
                </a:solidFill>
                <a:latin typeface="Adobe Fangsong Std R" panose="02020400000000000000" pitchFamily="18" charset="-128"/>
                <a:ea typeface="Adobe Fangsong Std R" panose="02020400000000000000" pitchFamily="18" charset="-128"/>
              </a:rPr>
              <a:t>?</a:t>
            </a:r>
            <a:endParaRPr lang="el-GR" sz="9600" dirty="0">
              <a:solidFill>
                <a:schemeClr val="accent2"/>
              </a:solidFill>
              <a:ea typeface="Adobe Fangsong Std R" panose="02020400000000000000" pitchFamily="18" charset="-128"/>
            </a:endParaRPr>
          </a:p>
        </p:txBody>
      </p:sp>
      <p:sp>
        <p:nvSpPr>
          <p:cNvPr id="16" name="TextBox 15">
            <a:extLst>
              <a:ext uri="{FF2B5EF4-FFF2-40B4-BE49-F238E27FC236}">
                <a16:creationId xmlns:a16="http://schemas.microsoft.com/office/drawing/2014/main" id="{91A171E5-5E23-F112-9B64-0407A922E36C}"/>
              </a:ext>
            </a:extLst>
          </p:cNvPr>
          <p:cNvSpPr txBox="1"/>
          <p:nvPr/>
        </p:nvSpPr>
        <p:spPr>
          <a:xfrm rot="20323826">
            <a:off x="8214740" y="1858101"/>
            <a:ext cx="1014482" cy="1569660"/>
          </a:xfrm>
          <a:prstGeom prst="rect">
            <a:avLst/>
          </a:prstGeom>
          <a:noFill/>
        </p:spPr>
        <p:txBody>
          <a:bodyPr wrap="square">
            <a:spAutoFit/>
          </a:bodyPr>
          <a:lstStyle/>
          <a:p>
            <a:r>
              <a:rPr lang="en-US" sz="9600" dirty="0">
                <a:solidFill>
                  <a:schemeClr val="accent2"/>
                </a:solidFill>
                <a:latin typeface="Adobe Fangsong Std R" panose="02020400000000000000" pitchFamily="18" charset="-128"/>
                <a:ea typeface="Adobe Fangsong Std R" panose="02020400000000000000" pitchFamily="18" charset="-128"/>
              </a:rPr>
              <a:t>?</a:t>
            </a:r>
            <a:endParaRPr lang="el-GR" sz="9600" dirty="0">
              <a:solidFill>
                <a:schemeClr val="accent2"/>
              </a:solidFill>
              <a:ea typeface="Adobe Fangsong Std R" panose="02020400000000000000" pitchFamily="18" charset="-128"/>
            </a:endParaRPr>
          </a:p>
        </p:txBody>
      </p:sp>
      <p:sp>
        <p:nvSpPr>
          <p:cNvPr id="18" name="TextBox 17">
            <a:extLst>
              <a:ext uri="{FF2B5EF4-FFF2-40B4-BE49-F238E27FC236}">
                <a16:creationId xmlns:a16="http://schemas.microsoft.com/office/drawing/2014/main" id="{9D41CE49-2DF6-8690-8FE6-8AF04313129F}"/>
              </a:ext>
            </a:extLst>
          </p:cNvPr>
          <p:cNvSpPr txBox="1"/>
          <p:nvPr/>
        </p:nvSpPr>
        <p:spPr>
          <a:xfrm rot="1283380">
            <a:off x="7210135" y="1727134"/>
            <a:ext cx="824089" cy="769441"/>
          </a:xfrm>
          <a:prstGeom prst="rect">
            <a:avLst/>
          </a:prstGeom>
          <a:noFill/>
        </p:spPr>
        <p:txBody>
          <a:bodyPr wrap="square">
            <a:spAutoFit/>
          </a:bodyPr>
          <a:lstStyle/>
          <a:p>
            <a:r>
              <a:rPr lang="en-US" sz="4400" dirty="0">
                <a:solidFill>
                  <a:schemeClr val="accent2"/>
                </a:solidFill>
                <a:latin typeface="Adobe Fangsong Std R" panose="02020400000000000000" pitchFamily="18" charset="-128"/>
                <a:ea typeface="Adobe Fangsong Std R" panose="02020400000000000000" pitchFamily="18" charset="-128"/>
              </a:rPr>
              <a:t>?</a:t>
            </a:r>
            <a:endParaRPr lang="el-GR" sz="4400" dirty="0">
              <a:solidFill>
                <a:schemeClr val="accent2"/>
              </a:solidFill>
              <a:ea typeface="Adobe Fangsong Std R" panose="02020400000000000000" pitchFamily="18" charset="-128"/>
            </a:endParaRPr>
          </a:p>
        </p:txBody>
      </p:sp>
    </p:spTree>
    <p:extLst>
      <p:ext uri="{BB962C8B-B14F-4D97-AF65-F5344CB8AC3E}">
        <p14:creationId xmlns:p14="http://schemas.microsoft.com/office/powerpoint/2010/main" val="2350432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92B2FF-3B5B-8FD1-65A4-3597EDB75EDF}"/>
              </a:ext>
            </a:extLst>
          </p:cNvPr>
          <p:cNvSpPr>
            <a:spLocks noGrp="1"/>
          </p:cNvSpPr>
          <p:nvPr>
            <p:ph type="title"/>
          </p:nvPr>
        </p:nvSpPr>
        <p:spPr/>
        <p:txBody>
          <a:bodyPr/>
          <a:lstStyle/>
          <a:p>
            <a:pPr algn="ctr"/>
            <a:r>
              <a:rPr lang="en-US" sz="3200" dirty="0"/>
              <a:t>Different stages of childhood</a:t>
            </a:r>
            <a:endParaRPr lang="el-GR" sz="3200" dirty="0"/>
          </a:p>
        </p:txBody>
      </p:sp>
      <p:sp>
        <p:nvSpPr>
          <p:cNvPr id="3" name="Θέση περιεχομένου 2">
            <a:extLst>
              <a:ext uri="{FF2B5EF4-FFF2-40B4-BE49-F238E27FC236}">
                <a16:creationId xmlns:a16="http://schemas.microsoft.com/office/drawing/2014/main" id="{1AD34402-90C0-F44B-BD26-56D63FF303B8}"/>
              </a:ext>
            </a:extLst>
          </p:cNvPr>
          <p:cNvSpPr>
            <a:spLocks noGrp="1"/>
          </p:cNvSpPr>
          <p:nvPr>
            <p:ph idx="1"/>
          </p:nvPr>
        </p:nvSpPr>
        <p:spPr>
          <a:xfrm>
            <a:off x="188711" y="1490812"/>
            <a:ext cx="4901449" cy="1214406"/>
          </a:xfrm>
        </p:spPr>
        <p:txBody>
          <a:bodyPr>
            <a:normAutofit/>
          </a:bodyPr>
          <a:lstStyle/>
          <a:p>
            <a:pPr marL="0" indent="0">
              <a:buNone/>
            </a:pPr>
            <a:r>
              <a:rPr lang="el-GR" b="1" dirty="0"/>
              <a:t>Α</a:t>
            </a:r>
            <a:r>
              <a:rPr lang="en-US" b="1" dirty="0"/>
              <a:t>. Toddlers</a:t>
            </a:r>
          </a:p>
          <a:p>
            <a:pPr marL="0" indent="0">
              <a:buNone/>
            </a:pPr>
            <a:r>
              <a:rPr lang="en-US" sz="1800" dirty="0"/>
              <a:t>Before learning to write up to 7 years old			</a:t>
            </a:r>
            <a:r>
              <a:rPr lang="el-GR" sz="1800" dirty="0"/>
              <a:t> </a:t>
            </a:r>
            <a:r>
              <a:rPr lang="en-US" sz="1800" dirty="0"/>
              <a:t>	</a:t>
            </a:r>
            <a:r>
              <a:rPr lang="en-US" dirty="0"/>
              <a:t>	</a:t>
            </a:r>
            <a:endParaRPr lang="el-GR" dirty="0"/>
          </a:p>
        </p:txBody>
      </p:sp>
      <p:sp>
        <p:nvSpPr>
          <p:cNvPr id="5" name="TextBox 4">
            <a:extLst>
              <a:ext uri="{FF2B5EF4-FFF2-40B4-BE49-F238E27FC236}">
                <a16:creationId xmlns:a16="http://schemas.microsoft.com/office/drawing/2014/main" id="{86D11B34-03A0-DE86-BB19-48877C894D9D}"/>
              </a:ext>
            </a:extLst>
          </p:cNvPr>
          <p:cNvSpPr txBox="1"/>
          <p:nvPr/>
        </p:nvSpPr>
        <p:spPr>
          <a:xfrm>
            <a:off x="7778127" y="3468097"/>
            <a:ext cx="4012822" cy="954107"/>
          </a:xfrm>
          <a:prstGeom prst="rect">
            <a:avLst/>
          </a:prstGeom>
          <a:noFill/>
        </p:spPr>
        <p:txBody>
          <a:bodyPr wrap="square">
            <a:spAutoFit/>
          </a:bodyPr>
          <a:lstStyle/>
          <a:p>
            <a:r>
              <a:rPr lang="en-US" sz="2000" b="1" dirty="0"/>
              <a:t>    C. Almost adults </a:t>
            </a:r>
          </a:p>
          <a:p>
            <a:r>
              <a:rPr lang="en-US" dirty="0"/>
              <a:t>     juveniles on military service</a:t>
            </a:r>
          </a:p>
          <a:p>
            <a:r>
              <a:rPr lang="en-US" dirty="0"/>
              <a:t>    18-20 years old</a:t>
            </a:r>
            <a:endParaRPr lang="el-GR" dirty="0"/>
          </a:p>
        </p:txBody>
      </p:sp>
      <p:sp>
        <p:nvSpPr>
          <p:cNvPr id="7" name="TextBox 6">
            <a:extLst>
              <a:ext uri="{FF2B5EF4-FFF2-40B4-BE49-F238E27FC236}">
                <a16:creationId xmlns:a16="http://schemas.microsoft.com/office/drawing/2014/main" id="{F448242A-9C9D-1BCA-4FAA-59482284538C}"/>
              </a:ext>
            </a:extLst>
          </p:cNvPr>
          <p:cNvSpPr txBox="1"/>
          <p:nvPr/>
        </p:nvSpPr>
        <p:spPr>
          <a:xfrm>
            <a:off x="4513090" y="2462804"/>
            <a:ext cx="4495439" cy="1231106"/>
          </a:xfrm>
          <a:prstGeom prst="rect">
            <a:avLst/>
          </a:prstGeom>
          <a:noFill/>
        </p:spPr>
        <p:txBody>
          <a:bodyPr wrap="square">
            <a:spAutoFit/>
          </a:bodyPr>
          <a:lstStyle/>
          <a:p>
            <a:r>
              <a:rPr lang="en-US" sz="2000" b="1" dirty="0"/>
              <a:t>B. Juveniles </a:t>
            </a:r>
          </a:p>
          <a:p>
            <a:r>
              <a:rPr lang="en-US" dirty="0"/>
              <a:t>mostly athletes or students</a:t>
            </a:r>
          </a:p>
          <a:p>
            <a:r>
              <a:rPr lang="en-US" dirty="0"/>
              <a:t>7-18 years old					</a:t>
            </a:r>
            <a:r>
              <a:rPr lang="el-GR" dirty="0"/>
              <a:t>		</a:t>
            </a:r>
          </a:p>
        </p:txBody>
      </p:sp>
      <p:pic>
        <p:nvPicPr>
          <p:cNvPr id="15" name="Εικόνα 14">
            <a:extLst>
              <a:ext uri="{FF2B5EF4-FFF2-40B4-BE49-F238E27FC236}">
                <a16:creationId xmlns:a16="http://schemas.microsoft.com/office/drawing/2014/main" id="{1DE353CD-5BBC-5641-1150-04655EA4105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0" b="99740" l="0" r="100000">
                        <a14:foregroundMark x1="2830" y1="54486" x2="20283" y2="35501"/>
                        <a14:foregroundMark x1="3459" y1="94798" x2="19969" y2="66190"/>
                        <a14:foregroundMark x1="38522" y1="93238" x2="41195" y2="75423"/>
                        <a14:foregroundMark x1="33805" y1="98179" x2="30031" y2="93238"/>
                        <a14:foregroundMark x1="97799" y1="98309" x2="86792" y2="66710"/>
                        <a14:foregroundMark x1="11635" y1="7152" x2="19182" y2="3251"/>
                        <a14:foregroundMark x1="71855" y1="1951" x2="77358" y2="6762"/>
                        <a14:foregroundMark x1="40566" y1="3771" x2="37579" y2="0"/>
                        <a14:foregroundMark x1="91981" y1="23277" x2="98585" y2="23667"/>
                        <a14:foregroundMark x1="58333" y1="33420" x2="68396" y2="37971"/>
                        <a14:foregroundMark x1="10535" y1="11573" x2="13208" y2="16645"/>
                        <a14:backgroundMark x1="53145" y1="36411" x2="54245" y2="43303"/>
                        <a14:backgroundMark x1="5031" y1="68791" x2="14465" y2="52406"/>
                        <a14:backgroundMark x1="19025" y1="89597" x2="27830" y2="71521"/>
                        <a14:backgroundMark x1="13994" y1="95319" x2="15881" y2="99610"/>
                        <a14:backgroundMark x1="49057" y1="14174" x2="58019" y2="4681"/>
                        <a14:backgroundMark x1="28616" y1="6892" x2="28616" y2="6892"/>
                        <a14:backgroundMark x1="89151" y1="45124" x2="98742" y2="60988"/>
                        <a14:backgroundMark x1="96541" y1="74122" x2="98585" y2="88427"/>
                        <a14:backgroundMark x1="96541" y1="88817" x2="98270" y2="94798"/>
                        <a14:backgroundMark x1="94182" y1="84785" x2="93553" y2="91287"/>
                        <a14:backgroundMark x1="85692" y1="10273" x2="95755" y2="5072"/>
                        <a14:backgroundMark x1="4403" y1="31990" x2="4560" y2="3251"/>
                        <a14:backgroundMark x1="29717" y1="5462" x2="29560" y2="7672"/>
                        <a14:backgroundMark x1="54088" y1="2211" x2="49057" y2="780"/>
                        <a14:backgroundMark x1="4874" y1="45384" x2="7547" y2="30299"/>
                        <a14:backgroundMark x1="17925" y1="51365" x2="22170" y2="38492"/>
                        <a14:backgroundMark x1="2201" y1="87776" x2="4560" y2="76203"/>
                        <a14:backgroundMark x1="44182" y1="7282" x2="48585" y2="260"/>
                        <a14:backgroundMark x1="46384" y1="31209" x2="61321" y2="39272"/>
                        <a14:backgroundMark x1="61321" y1="29519" x2="61321" y2="29519"/>
                        <a14:backgroundMark x1="61321" y1="29519" x2="61321" y2="29519"/>
                        <a14:backgroundMark x1="89780" y1="26788" x2="99528" y2="26788"/>
                      </a14:backgroundRemoval>
                    </a14:imgEffect>
                  </a14:imgLayer>
                </a14:imgProps>
              </a:ext>
            </a:extLst>
          </a:blip>
          <a:srcRect r="6121"/>
          <a:stretch/>
        </p:blipFill>
        <p:spPr>
          <a:xfrm>
            <a:off x="4657470" y="3743311"/>
            <a:ext cx="2217002" cy="2855413"/>
          </a:xfrm>
          <a:prstGeom prst="rect">
            <a:avLst/>
          </a:prstGeom>
        </p:spPr>
      </p:pic>
      <p:pic>
        <p:nvPicPr>
          <p:cNvPr id="17" name="Εικόνα 16">
            <a:extLst>
              <a:ext uri="{FF2B5EF4-FFF2-40B4-BE49-F238E27FC236}">
                <a16:creationId xmlns:a16="http://schemas.microsoft.com/office/drawing/2014/main" id="{8425A6FF-D287-E55D-5A22-66AC093D3415}"/>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bright="20000" contrast="20000"/>
                    </a14:imgEffect>
                  </a14:imgLayer>
                </a14:imgProps>
              </a:ext>
            </a:extLst>
          </a:blip>
          <a:srcRect l="23596" t="54592"/>
          <a:stretch/>
        </p:blipFill>
        <p:spPr>
          <a:xfrm>
            <a:off x="212134" y="2746683"/>
            <a:ext cx="2772349" cy="1894455"/>
          </a:xfrm>
          <a:prstGeom prst="rect">
            <a:avLst/>
          </a:prstGeom>
        </p:spPr>
      </p:pic>
      <p:pic>
        <p:nvPicPr>
          <p:cNvPr id="21" name="Εικόνα 20">
            <a:extLst>
              <a:ext uri="{FF2B5EF4-FFF2-40B4-BE49-F238E27FC236}">
                <a16:creationId xmlns:a16="http://schemas.microsoft.com/office/drawing/2014/main" id="{0C3E6D2F-F91D-2ECA-15A2-07D88BF6A925}"/>
              </a:ext>
            </a:extLst>
          </p:cNvPr>
          <p:cNvPicPr>
            <a:picLocks noChangeAspect="1"/>
          </p:cNvPicPr>
          <p:nvPr/>
        </p:nvPicPr>
        <p:blipFill rotWithShape="1">
          <a:blip r:embed="rId7"/>
          <a:srcRect/>
          <a:stretch/>
        </p:blipFill>
        <p:spPr>
          <a:xfrm>
            <a:off x="7990466" y="4786677"/>
            <a:ext cx="4012822" cy="1469646"/>
          </a:xfrm>
          <a:prstGeom prst="rect">
            <a:avLst/>
          </a:prstGeom>
        </p:spPr>
      </p:pic>
      <p:sp>
        <p:nvSpPr>
          <p:cNvPr id="6" name="TextBox 5">
            <a:extLst>
              <a:ext uri="{FF2B5EF4-FFF2-40B4-BE49-F238E27FC236}">
                <a16:creationId xmlns:a16="http://schemas.microsoft.com/office/drawing/2014/main" id="{30AD0BAD-CEAF-FAF8-D31A-699E0E0A9AA5}"/>
              </a:ext>
            </a:extLst>
          </p:cNvPr>
          <p:cNvSpPr txBox="1"/>
          <p:nvPr/>
        </p:nvSpPr>
        <p:spPr>
          <a:xfrm>
            <a:off x="188712" y="4771594"/>
            <a:ext cx="3945139" cy="261610"/>
          </a:xfrm>
          <a:prstGeom prst="rect">
            <a:avLst/>
          </a:prstGeom>
          <a:noFill/>
        </p:spPr>
        <p:txBody>
          <a:bodyPr wrap="square">
            <a:spAutoFit/>
          </a:bodyPr>
          <a:lstStyle/>
          <a:p>
            <a:r>
              <a:rPr lang="en-US" sz="1100" dirty="0"/>
              <a:t>Athenian Agora, </a:t>
            </a:r>
            <a:r>
              <a:rPr lang="el-GR" sz="1100" dirty="0"/>
              <a:t>P 21227</a:t>
            </a:r>
          </a:p>
        </p:txBody>
      </p:sp>
      <p:sp>
        <p:nvSpPr>
          <p:cNvPr id="9" name="TextBox 8">
            <a:extLst>
              <a:ext uri="{FF2B5EF4-FFF2-40B4-BE49-F238E27FC236}">
                <a16:creationId xmlns:a16="http://schemas.microsoft.com/office/drawing/2014/main" id="{8AF3E2AD-3613-E33C-BD2E-16E78750A507}"/>
              </a:ext>
            </a:extLst>
          </p:cNvPr>
          <p:cNvSpPr txBox="1"/>
          <p:nvPr/>
        </p:nvSpPr>
        <p:spPr>
          <a:xfrm>
            <a:off x="4334933" y="6598724"/>
            <a:ext cx="3104445" cy="261610"/>
          </a:xfrm>
          <a:prstGeom prst="rect">
            <a:avLst/>
          </a:prstGeom>
          <a:noFill/>
        </p:spPr>
        <p:txBody>
          <a:bodyPr wrap="square">
            <a:spAutoFit/>
          </a:bodyPr>
          <a:lstStyle/>
          <a:p>
            <a:r>
              <a:rPr lang="en-US" sz="1100" dirty="0"/>
              <a:t>National Archaeological Museum</a:t>
            </a:r>
            <a:r>
              <a:rPr lang="el-GR" sz="1100" dirty="0"/>
              <a:t>_3476 </a:t>
            </a:r>
          </a:p>
        </p:txBody>
      </p:sp>
      <p:sp>
        <p:nvSpPr>
          <p:cNvPr id="11" name="TextBox 10">
            <a:extLst>
              <a:ext uri="{FF2B5EF4-FFF2-40B4-BE49-F238E27FC236}">
                <a16:creationId xmlns:a16="http://schemas.microsoft.com/office/drawing/2014/main" id="{11A54E9F-8394-DD33-FA55-BA5F633DD7F7}"/>
              </a:ext>
            </a:extLst>
          </p:cNvPr>
          <p:cNvSpPr txBox="1"/>
          <p:nvPr/>
        </p:nvSpPr>
        <p:spPr>
          <a:xfrm>
            <a:off x="7890230" y="6256323"/>
            <a:ext cx="3900719" cy="261610"/>
          </a:xfrm>
          <a:prstGeom prst="rect">
            <a:avLst/>
          </a:prstGeom>
          <a:noFill/>
        </p:spPr>
        <p:txBody>
          <a:bodyPr wrap="square">
            <a:spAutoFit/>
          </a:bodyPr>
          <a:lstStyle/>
          <a:p>
            <a:r>
              <a:rPr lang="en-US" sz="1100" dirty="0" err="1"/>
              <a:t>Keramikos</a:t>
            </a:r>
            <a:r>
              <a:rPr lang="en-US" sz="1100" dirty="0"/>
              <a:t>, A</a:t>
            </a:r>
            <a:r>
              <a:rPr lang="el-GR" sz="1100" dirty="0"/>
              <a:t>ρ </a:t>
            </a:r>
            <a:r>
              <a:rPr lang="el-GR" sz="1100" dirty="0" err="1"/>
              <a:t>Ευρ</a:t>
            </a:r>
            <a:r>
              <a:rPr lang="el-GR" sz="1100" dirty="0"/>
              <a:t> 1002</a:t>
            </a:r>
          </a:p>
        </p:txBody>
      </p:sp>
    </p:spTree>
    <p:extLst>
      <p:ext uri="{BB962C8B-B14F-4D97-AF65-F5344CB8AC3E}">
        <p14:creationId xmlns:p14="http://schemas.microsoft.com/office/powerpoint/2010/main" val="367066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6" grpId="0"/>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67DDC4-0888-D3F3-1EE2-FF1B6B2B7E53}"/>
              </a:ext>
            </a:extLst>
          </p:cNvPr>
          <p:cNvSpPr>
            <a:spLocks noGrp="1"/>
          </p:cNvSpPr>
          <p:nvPr>
            <p:ph type="title"/>
          </p:nvPr>
        </p:nvSpPr>
        <p:spPr>
          <a:xfrm>
            <a:off x="439283" y="322089"/>
            <a:ext cx="9404723" cy="1400530"/>
          </a:xfrm>
        </p:spPr>
        <p:txBody>
          <a:bodyPr/>
          <a:lstStyle/>
          <a:p>
            <a:r>
              <a:rPr lang="en-US" sz="3200" dirty="0"/>
              <a:t>1. Map of Sicily</a:t>
            </a:r>
            <a:r>
              <a:rPr lang="en-US" sz="3200"/>
              <a:t>, before 415 </a:t>
            </a:r>
            <a:r>
              <a:rPr lang="en-US" sz="3200" dirty="0"/>
              <a:t>B.C.</a:t>
            </a:r>
            <a:endParaRPr lang="el-GR" sz="3200" dirty="0"/>
          </a:p>
        </p:txBody>
      </p:sp>
      <p:pic>
        <p:nvPicPr>
          <p:cNvPr id="6" name="Θέση περιεχομένου 5">
            <a:extLst>
              <a:ext uri="{FF2B5EF4-FFF2-40B4-BE49-F238E27FC236}">
                <a16:creationId xmlns:a16="http://schemas.microsoft.com/office/drawing/2014/main" id="{98B90AB3-B839-79E6-DF33-0F0316E0D5D8}"/>
              </a:ext>
            </a:extLst>
          </p:cNvPr>
          <p:cNvPicPr>
            <a:picLocks noGrp="1" noChangeAspect="1"/>
          </p:cNvPicPr>
          <p:nvPr>
            <p:ph idx="1"/>
          </p:nvPr>
        </p:nvPicPr>
        <p:blipFill>
          <a:blip r:embed="rId3"/>
          <a:stretch>
            <a:fillRect/>
          </a:stretch>
        </p:blipFill>
        <p:spPr>
          <a:xfrm>
            <a:off x="1328057" y="1306286"/>
            <a:ext cx="6021010" cy="3539331"/>
          </a:xfrm>
        </p:spPr>
      </p:pic>
      <p:sp>
        <p:nvSpPr>
          <p:cNvPr id="7" name="TextBox 6">
            <a:extLst>
              <a:ext uri="{FF2B5EF4-FFF2-40B4-BE49-F238E27FC236}">
                <a16:creationId xmlns:a16="http://schemas.microsoft.com/office/drawing/2014/main" id="{CB4F7006-5A74-631A-496A-D467C5F625EA}"/>
              </a:ext>
            </a:extLst>
          </p:cNvPr>
          <p:cNvSpPr txBox="1"/>
          <p:nvPr/>
        </p:nvSpPr>
        <p:spPr>
          <a:xfrm>
            <a:off x="6031895" y="5090049"/>
            <a:ext cx="6096000" cy="1754326"/>
          </a:xfrm>
          <a:prstGeom prst="rect">
            <a:avLst/>
          </a:prstGeom>
          <a:noFill/>
        </p:spPr>
        <p:txBody>
          <a:bodyPr wrap="square">
            <a:spAutoFit/>
          </a:bodyPr>
          <a:lstStyle/>
          <a:p>
            <a:r>
              <a:rPr lang="en-US" i="1" dirty="0"/>
              <a:t>…the youths in their training-schools and the old men in their work-shops and lounging-places would sit in cluster drawing maps of Sicily, charts of the sea about it, and plans of the harbors and districts of the island which look towards Libya.</a:t>
            </a:r>
            <a:r>
              <a:rPr lang="el-GR" i="1" dirty="0"/>
              <a:t> </a:t>
            </a:r>
            <a:endParaRPr lang="en-US" i="1" dirty="0"/>
          </a:p>
          <a:p>
            <a:r>
              <a:rPr lang="en-US" dirty="0"/>
              <a:t>(Plutarch, </a:t>
            </a:r>
            <a:r>
              <a:rPr lang="en-US" i="1" dirty="0"/>
              <a:t>Nicias</a:t>
            </a:r>
            <a:r>
              <a:rPr lang="en-US" dirty="0"/>
              <a:t>, 12.1 </a:t>
            </a:r>
            <a:r>
              <a:rPr lang="el-GR" dirty="0"/>
              <a:t>12.</a:t>
            </a:r>
            <a:r>
              <a:rPr lang="en-US" dirty="0"/>
              <a:t>1)</a:t>
            </a:r>
            <a:endParaRPr lang="el-GR" dirty="0"/>
          </a:p>
        </p:txBody>
      </p:sp>
    </p:spTree>
    <p:extLst>
      <p:ext uri="{BB962C8B-B14F-4D97-AF65-F5344CB8AC3E}">
        <p14:creationId xmlns:p14="http://schemas.microsoft.com/office/powerpoint/2010/main" val="1550443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11AD2A-A1D1-A60A-4DD6-4EEF54C3D2FF}"/>
              </a:ext>
            </a:extLst>
          </p:cNvPr>
          <p:cNvSpPr>
            <a:spLocks noGrp="1"/>
          </p:cNvSpPr>
          <p:nvPr>
            <p:ph type="title"/>
          </p:nvPr>
        </p:nvSpPr>
        <p:spPr/>
        <p:txBody>
          <a:bodyPr/>
          <a:lstStyle/>
          <a:p>
            <a:r>
              <a:rPr lang="en-US" sz="3200" dirty="0"/>
              <a:t>2. Fly Mithridates!, 4</a:t>
            </a:r>
            <a:r>
              <a:rPr lang="en-US" sz="3200" baseline="30000" dirty="0"/>
              <a:t>th</a:t>
            </a:r>
            <a:r>
              <a:rPr lang="en-US" sz="3200" dirty="0"/>
              <a:t> c. B.C.</a:t>
            </a:r>
            <a:endParaRPr lang="el-GR" sz="3200" dirty="0"/>
          </a:p>
        </p:txBody>
      </p:sp>
      <p:sp>
        <p:nvSpPr>
          <p:cNvPr id="8" name="TextBox 7">
            <a:extLst>
              <a:ext uri="{FF2B5EF4-FFF2-40B4-BE49-F238E27FC236}">
                <a16:creationId xmlns:a16="http://schemas.microsoft.com/office/drawing/2014/main" id="{34A26CF6-3703-97ED-E4B8-2D4F44F2BFAE}"/>
              </a:ext>
            </a:extLst>
          </p:cNvPr>
          <p:cNvSpPr txBox="1"/>
          <p:nvPr/>
        </p:nvSpPr>
        <p:spPr>
          <a:xfrm>
            <a:off x="2470600" y="1548240"/>
            <a:ext cx="3480453" cy="923330"/>
          </a:xfrm>
          <a:prstGeom prst="rect">
            <a:avLst/>
          </a:prstGeom>
          <a:noFill/>
        </p:spPr>
        <p:txBody>
          <a:bodyPr wrap="square">
            <a:spAutoFit/>
          </a:bodyPr>
          <a:lstStyle/>
          <a:p>
            <a:pPr algn="ctr"/>
            <a:r>
              <a:rPr lang="en-US" dirty="0"/>
              <a:t>Mithridates, </a:t>
            </a:r>
          </a:p>
          <a:p>
            <a:pPr algn="ctr"/>
            <a:r>
              <a:rPr lang="en-US" dirty="0"/>
              <a:t>read what I wrote on the ground</a:t>
            </a:r>
            <a:endParaRPr lang="el-GR" dirty="0"/>
          </a:p>
        </p:txBody>
      </p:sp>
      <p:sp>
        <p:nvSpPr>
          <p:cNvPr id="11" name="Φυσαλίδα ομιλίας: Έλλειψη 10">
            <a:extLst>
              <a:ext uri="{FF2B5EF4-FFF2-40B4-BE49-F238E27FC236}">
                <a16:creationId xmlns:a16="http://schemas.microsoft.com/office/drawing/2014/main" id="{2E129090-52EE-A9B3-C64F-D3E76AB2F21C}"/>
              </a:ext>
            </a:extLst>
          </p:cNvPr>
          <p:cNvSpPr/>
          <p:nvPr/>
        </p:nvSpPr>
        <p:spPr>
          <a:xfrm>
            <a:off x="6176703" y="1980384"/>
            <a:ext cx="2654794" cy="1175657"/>
          </a:xfrm>
          <a:prstGeom prst="wedgeEllipseCallout">
            <a:avLst>
              <a:gd name="adj1" fmla="val 49876"/>
              <a:gd name="adj2" fmla="val -714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TextBox 12">
            <a:extLst>
              <a:ext uri="{FF2B5EF4-FFF2-40B4-BE49-F238E27FC236}">
                <a16:creationId xmlns:a16="http://schemas.microsoft.com/office/drawing/2014/main" id="{5117AEDC-CFB3-A5B0-DAD0-2D659EC381B9}"/>
              </a:ext>
            </a:extLst>
          </p:cNvPr>
          <p:cNvSpPr txBox="1"/>
          <p:nvPr/>
        </p:nvSpPr>
        <p:spPr>
          <a:xfrm>
            <a:off x="6316858" y="2263919"/>
            <a:ext cx="2626783" cy="646331"/>
          </a:xfrm>
          <a:prstGeom prst="rect">
            <a:avLst/>
          </a:prstGeom>
          <a:noFill/>
        </p:spPr>
        <p:txBody>
          <a:bodyPr wrap="square">
            <a:spAutoFit/>
          </a:bodyPr>
          <a:lstStyle/>
          <a:p>
            <a:r>
              <a:rPr lang="en-US" dirty="0"/>
              <a:t>My goodness! </a:t>
            </a:r>
          </a:p>
          <a:p>
            <a:r>
              <a:rPr lang="en-US" dirty="0"/>
              <a:t>Thanks Demetrius!</a:t>
            </a:r>
            <a:endParaRPr lang="el-GR" dirty="0"/>
          </a:p>
        </p:txBody>
      </p:sp>
      <p:sp>
        <p:nvSpPr>
          <p:cNvPr id="14" name="Φυσαλίδα ομιλίας: Έλλειψη 13">
            <a:extLst>
              <a:ext uri="{FF2B5EF4-FFF2-40B4-BE49-F238E27FC236}">
                <a16:creationId xmlns:a16="http://schemas.microsoft.com/office/drawing/2014/main" id="{D8E95934-CC53-9412-57F4-1DAA386C0BFA}"/>
              </a:ext>
            </a:extLst>
          </p:cNvPr>
          <p:cNvSpPr/>
          <p:nvPr/>
        </p:nvSpPr>
        <p:spPr>
          <a:xfrm>
            <a:off x="2575967" y="1324341"/>
            <a:ext cx="3295582" cy="1262743"/>
          </a:xfrm>
          <a:prstGeom prst="wedgeEllipseCallout">
            <a:avLst>
              <a:gd name="adj1" fmla="val -54010"/>
              <a:gd name="adj2" fmla="val -17161"/>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2" name="Εικόνα 21">
            <a:extLst>
              <a:ext uri="{FF2B5EF4-FFF2-40B4-BE49-F238E27FC236}">
                <a16:creationId xmlns:a16="http://schemas.microsoft.com/office/drawing/2014/main" id="{F41303BF-EC94-1FC7-F68A-FF009795322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538" b="90000" l="9820" r="89980">
                        <a14:backgroundMark x1="64329" y1="84923" x2="82766" y2="82923"/>
                      </a14:backgroundRemoval>
                    </a14:imgEffect>
                  </a14:imgLayer>
                </a14:imgProps>
              </a:ext>
            </a:extLst>
          </a:blip>
          <a:stretch>
            <a:fillRect/>
          </a:stretch>
        </p:blipFill>
        <p:spPr>
          <a:xfrm>
            <a:off x="9174441" y="863314"/>
            <a:ext cx="1207635" cy="1573072"/>
          </a:xfrm>
          <a:prstGeom prst="rect">
            <a:avLst/>
          </a:prstGeom>
        </p:spPr>
      </p:pic>
      <p:pic>
        <p:nvPicPr>
          <p:cNvPr id="24" name="Εικόνα 23">
            <a:extLst>
              <a:ext uri="{FF2B5EF4-FFF2-40B4-BE49-F238E27FC236}">
                <a16:creationId xmlns:a16="http://schemas.microsoft.com/office/drawing/2014/main" id="{8802E4B8-3279-052B-5A55-64E78DEFDC2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0" b="100000" l="0" r="49750"/>
                    </a14:imgEffect>
                  </a14:imgLayer>
                </a14:imgProps>
              </a:ext>
            </a:extLst>
          </a:blip>
          <a:srcRect r="50386"/>
          <a:stretch/>
        </p:blipFill>
        <p:spPr>
          <a:xfrm>
            <a:off x="960576" y="1037835"/>
            <a:ext cx="1328507" cy="1348887"/>
          </a:xfrm>
          <a:prstGeom prst="rect">
            <a:avLst/>
          </a:prstGeom>
        </p:spPr>
      </p:pic>
      <p:sp>
        <p:nvSpPr>
          <p:cNvPr id="26" name="TextBox 25">
            <a:extLst>
              <a:ext uri="{FF2B5EF4-FFF2-40B4-BE49-F238E27FC236}">
                <a16:creationId xmlns:a16="http://schemas.microsoft.com/office/drawing/2014/main" id="{C70D5A7D-2D09-A226-87A8-7954DA1C0D1F}"/>
              </a:ext>
            </a:extLst>
          </p:cNvPr>
          <p:cNvSpPr txBox="1"/>
          <p:nvPr/>
        </p:nvSpPr>
        <p:spPr>
          <a:xfrm>
            <a:off x="4162049" y="3462290"/>
            <a:ext cx="4235003" cy="1754326"/>
          </a:xfrm>
          <a:prstGeom prst="rect">
            <a:avLst/>
          </a:prstGeom>
          <a:noFill/>
        </p:spPr>
        <p:txBody>
          <a:bodyPr wrap="square">
            <a:spAutoFit/>
          </a:bodyPr>
          <a:lstStyle/>
          <a:p>
            <a:r>
              <a:rPr lang="en-US" i="1" dirty="0"/>
              <a:t>when they were by themselves, </a:t>
            </a:r>
          </a:p>
          <a:p>
            <a:r>
              <a:rPr lang="en-US" i="1" dirty="0"/>
              <a:t>with the sharp butt of his lance </a:t>
            </a:r>
          </a:p>
          <a:p>
            <a:r>
              <a:rPr lang="en-US" i="1" dirty="0"/>
              <a:t>he wrote on the ground …</a:t>
            </a:r>
          </a:p>
          <a:p>
            <a:r>
              <a:rPr lang="en-US" i="1" dirty="0"/>
              <a:t>‘Fly, Mithridates.’</a:t>
            </a:r>
          </a:p>
          <a:p>
            <a:r>
              <a:rPr lang="en-US" sz="1800" dirty="0"/>
              <a:t>(Plutarch, </a:t>
            </a:r>
            <a:r>
              <a:rPr lang="en-US" sz="1800" i="1" dirty="0"/>
              <a:t>Demetrius</a:t>
            </a:r>
            <a:r>
              <a:rPr lang="en-US" sz="1800" dirty="0"/>
              <a:t>, 4)</a:t>
            </a:r>
          </a:p>
          <a:p>
            <a:endParaRPr lang="el-GR" i="1" dirty="0"/>
          </a:p>
        </p:txBody>
      </p:sp>
      <p:pic>
        <p:nvPicPr>
          <p:cNvPr id="7" name="Εικόνα 6">
            <a:extLst>
              <a:ext uri="{FF2B5EF4-FFF2-40B4-BE49-F238E27FC236}">
                <a16:creationId xmlns:a16="http://schemas.microsoft.com/office/drawing/2014/main" id="{92894464-D8F1-C974-C833-F9F42348F080}"/>
              </a:ext>
            </a:extLst>
          </p:cNvPr>
          <p:cNvPicPr>
            <a:picLocks noChangeAspect="1"/>
          </p:cNvPicPr>
          <p:nvPr/>
        </p:nvPicPr>
        <p:blipFill rotWithShape="1">
          <a:blip r:embed="rId7"/>
          <a:srcRect l="2665" b="9013"/>
          <a:stretch/>
        </p:blipFill>
        <p:spPr>
          <a:xfrm>
            <a:off x="0" y="5103674"/>
            <a:ext cx="12192000" cy="1754326"/>
          </a:xfrm>
          <a:prstGeom prst="rect">
            <a:avLst/>
          </a:prstGeom>
        </p:spPr>
      </p:pic>
      <p:pic>
        <p:nvPicPr>
          <p:cNvPr id="9" name="Εικόνα 8">
            <a:extLst>
              <a:ext uri="{FF2B5EF4-FFF2-40B4-BE49-F238E27FC236}">
                <a16:creationId xmlns:a16="http://schemas.microsoft.com/office/drawing/2014/main" id="{03EA9467-5E6A-B7AA-CCA1-C999AA078D14}"/>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9896" l="9836" r="89866">
                        <a14:foregroundMark x1="11923" y1="98125" x2="11773" y2="99896"/>
                        <a14:foregroundMark x1="12221" y1="98542" x2="12221" y2="98542"/>
                        <a14:foregroundMark x1="12370" y1="97500" x2="12370" y2="97500"/>
                        <a14:foregroundMark x1="12817" y1="96250" x2="12817" y2="96250"/>
                        <a14:backgroundMark x1="14158" y1="95208" x2="14158" y2="95208"/>
                        <a14:backgroundMark x1="14158" y1="95625" x2="14158" y2="95625"/>
                        <a14:backgroundMark x1="14009" y1="95833" x2="14009" y2="95833"/>
                        <a14:backgroundMark x1="13264" y1="96771" x2="13264" y2="96771"/>
                        <a14:backgroundMark x1="13264" y1="97813" x2="13264" y2="97813"/>
                      </a14:backgroundRemoval>
                    </a14:imgEffect>
                  </a14:imgLayer>
                </a14:imgProps>
              </a:ext>
            </a:extLst>
          </a:blip>
          <a:srcRect l="9816" t="69136" r="42772"/>
          <a:stretch/>
        </p:blipFill>
        <p:spPr>
          <a:xfrm flipH="1">
            <a:off x="650548" y="3019524"/>
            <a:ext cx="2797292" cy="3290522"/>
          </a:xfrm>
          <a:prstGeom prst="rect">
            <a:avLst/>
          </a:prstGeom>
        </p:spPr>
      </p:pic>
      <p:pic>
        <p:nvPicPr>
          <p:cNvPr id="10" name="Θέση περιεχομένου 15">
            <a:extLst>
              <a:ext uri="{FF2B5EF4-FFF2-40B4-BE49-F238E27FC236}">
                <a16:creationId xmlns:a16="http://schemas.microsoft.com/office/drawing/2014/main" id="{5AA49D3D-94B6-BAD9-D4D6-8D735A3E1278}"/>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52174" b="100000" l="37375" r="90000"/>
                    </a14:imgEffect>
                  </a14:imgLayer>
                </a14:imgProps>
              </a:ext>
            </a:extLst>
          </a:blip>
          <a:srcRect l="41139" t="62676" r="15225"/>
          <a:stretch/>
        </p:blipFill>
        <p:spPr>
          <a:xfrm>
            <a:off x="8500240" y="2486059"/>
            <a:ext cx="3588572" cy="3673585"/>
          </a:xfrm>
          <a:prstGeom prst="rect">
            <a:avLst/>
          </a:prstGeom>
        </p:spPr>
      </p:pic>
    </p:spTree>
    <p:extLst>
      <p:ext uri="{BB962C8B-B14F-4D97-AF65-F5344CB8AC3E}">
        <p14:creationId xmlns:p14="http://schemas.microsoft.com/office/powerpoint/2010/main" val="2388213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86FD1C-EF5F-15F6-D4D2-18BFC28852C5}"/>
              </a:ext>
            </a:extLst>
          </p:cNvPr>
          <p:cNvSpPr>
            <a:spLocks noGrp="1"/>
          </p:cNvSpPr>
          <p:nvPr>
            <p:ph type="title"/>
          </p:nvPr>
        </p:nvSpPr>
        <p:spPr/>
        <p:txBody>
          <a:bodyPr/>
          <a:lstStyle/>
          <a:p>
            <a:r>
              <a:rPr lang="en-US" sz="3200" dirty="0"/>
              <a:t>3.  “Demosthenes is not bribed” 3</a:t>
            </a:r>
            <a:r>
              <a:rPr lang="en-US" sz="3200" baseline="30000" dirty="0"/>
              <a:t>rd</a:t>
            </a:r>
            <a:r>
              <a:rPr lang="en-US" sz="3200" dirty="0"/>
              <a:t> c. B.C.</a:t>
            </a:r>
            <a:br>
              <a:rPr lang="en-US" sz="3200" dirty="0"/>
            </a:br>
            <a:r>
              <a:rPr lang="en-US" sz="3200" dirty="0"/>
              <a:t> </a:t>
            </a:r>
            <a:endParaRPr lang="el-GR" sz="3200" dirty="0"/>
          </a:p>
        </p:txBody>
      </p:sp>
      <p:sp>
        <p:nvSpPr>
          <p:cNvPr id="3" name="Θέση περιεχομένου 2">
            <a:extLst>
              <a:ext uri="{FF2B5EF4-FFF2-40B4-BE49-F238E27FC236}">
                <a16:creationId xmlns:a16="http://schemas.microsoft.com/office/drawing/2014/main" id="{97273DBA-31C4-9CFD-A0C7-37DCF92253EC}"/>
              </a:ext>
            </a:extLst>
          </p:cNvPr>
          <p:cNvSpPr>
            <a:spLocks noGrp="1"/>
          </p:cNvSpPr>
          <p:nvPr>
            <p:ph idx="1"/>
          </p:nvPr>
        </p:nvSpPr>
        <p:spPr>
          <a:xfrm>
            <a:off x="6096000" y="2861456"/>
            <a:ext cx="5026297" cy="2011082"/>
          </a:xfrm>
        </p:spPr>
        <p:txBody>
          <a:bodyPr/>
          <a:lstStyle/>
          <a:p>
            <a:pPr marL="0" indent="0">
              <a:buNone/>
            </a:pPr>
            <a:r>
              <a:rPr lang="en-US" i="1" dirty="0"/>
              <a:t>whereupon the wits of the city took for a theme the incorruptibility of Demosthenes and vied with one another in their epigrams.</a:t>
            </a:r>
          </a:p>
          <a:p>
            <a:pPr marL="0" indent="0">
              <a:buNone/>
            </a:pPr>
            <a:r>
              <a:rPr lang="en-US" sz="2000" dirty="0"/>
              <a:t>(Plutarch, </a:t>
            </a:r>
            <a:r>
              <a:rPr lang="en-US" sz="2000" i="1" dirty="0"/>
              <a:t>Demosthenes</a:t>
            </a:r>
            <a:r>
              <a:rPr lang="en-US" sz="2000" dirty="0"/>
              <a:t>, 31)</a:t>
            </a:r>
          </a:p>
          <a:p>
            <a:endParaRPr lang="el-GR" dirty="0"/>
          </a:p>
        </p:txBody>
      </p:sp>
      <p:pic>
        <p:nvPicPr>
          <p:cNvPr id="5" name="Εικόνα 4">
            <a:extLst>
              <a:ext uri="{FF2B5EF4-FFF2-40B4-BE49-F238E27FC236}">
                <a16:creationId xmlns:a16="http://schemas.microsoft.com/office/drawing/2014/main" id="{66633B57-E283-6863-8C13-E0107154979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100000" l="9970" r="89426">
                        <a14:foregroundMark x1="24169" y1="94165" x2="44411" y2="61368"/>
                        <a14:foregroundMark x1="39577" y1="95976" x2="80060" y2="88129"/>
                        <a14:foregroundMark x1="87311" y1="93763" x2="77341" y2="76660"/>
                        <a14:foregroundMark x1="80967" y1="69014" x2="80967" y2="57143"/>
                        <a14:foregroundMark x1="82175" y1="60362" x2="84894" y2="46680"/>
                        <a14:foregroundMark x1="83988" y1="64990" x2="86103" y2="45875"/>
                        <a14:foregroundMark x1="54985" y1="35815" x2="52266" y2="4829"/>
                        <a14:foregroundMark x1="52568" y1="25352" x2="33837" y2="10463"/>
                        <a14:foregroundMark x1="45317" y1="36419" x2="38066" y2="14487"/>
                      </a14:backgroundRemoval>
                    </a14:imgEffect>
                  </a14:imgLayer>
                </a14:imgProps>
              </a:ext>
            </a:extLst>
          </a:blip>
          <a:stretch>
            <a:fillRect/>
          </a:stretch>
        </p:blipFill>
        <p:spPr>
          <a:xfrm>
            <a:off x="1351925" y="1152983"/>
            <a:ext cx="3781778" cy="5678380"/>
          </a:xfrm>
          <a:prstGeom prst="rect">
            <a:avLst/>
          </a:prstGeom>
        </p:spPr>
      </p:pic>
      <p:sp>
        <p:nvSpPr>
          <p:cNvPr id="6" name="TextBox 5">
            <a:extLst>
              <a:ext uri="{FF2B5EF4-FFF2-40B4-BE49-F238E27FC236}">
                <a16:creationId xmlns:a16="http://schemas.microsoft.com/office/drawing/2014/main" id="{E43DC71A-31A4-6DA7-F41B-1E2700522DEE}"/>
              </a:ext>
            </a:extLst>
          </p:cNvPr>
          <p:cNvSpPr txBox="1"/>
          <p:nvPr/>
        </p:nvSpPr>
        <p:spPr>
          <a:xfrm>
            <a:off x="279481" y="5982473"/>
            <a:ext cx="2395986" cy="430887"/>
          </a:xfrm>
          <a:prstGeom prst="rect">
            <a:avLst/>
          </a:prstGeom>
          <a:noFill/>
        </p:spPr>
        <p:txBody>
          <a:bodyPr wrap="square">
            <a:spAutoFit/>
          </a:bodyPr>
          <a:lstStyle/>
          <a:p>
            <a:r>
              <a:rPr lang="en-US" sz="1100" b="0" i="0" dirty="0">
                <a:effectLst/>
                <a:latin typeface="-apple-system"/>
              </a:rPr>
              <a:t>Carlsberg </a:t>
            </a:r>
            <a:r>
              <a:rPr lang="en-US" sz="1100" b="0" i="0" dirty="0" err="1">
                <a:effectLst/>
                <a:latin typeface="-apple-system"/>
              </a:rPr>
              <a:t>Glyptotek</a:t>
            </a:r>
            <a:r>
              <a:rPr lang="en-US" sz="1100" b="0" i="0" dirty="0">
                <a:effectLst/>
                <a:latin typeface="-apple-system"/>
              </a:rPr>
              <a:t>, </a:t>
            </a:r>
          </a:p>
          <a:p>
            <a:r>
              <a:rPr lang="en-US" sz="1100" b="0" i="0" dirty="0">
                <a:effectLst/>
                <a:latin typeface="-apple-system"/>
              </a:rPr>
              <a:t>Copenhagen</a:t>
            </a:r>
            <a:endParaRPr lang="el-GR" sz="1100" dirty="0"/>
          </a:p>
        </p:txBody>
      </p:sp>
      <p:cxnSp>
        <p:nvCxnSpPr>
          <p:cNvPr id="8" name="Ευθεία γραμμή σύνδεσης 7">
            <a:extLst>
              <a:ext uri="{FF2B5EF4-FFF2-40B4-BE49-F238E27FC236}">
                <a16:creationId xmlns:a16="http://schemas.microsoft.com/office/drawing/2014/main" id="{36181322-00E9-DA65-BE04-676DEAC2BE6D}"/>
              </a:ext>
            </a:extLst>
          </p:cNvPr>
          <p:cNvCxnSpPr/>
          <p:nvPr/>
        </p:nvCxnSpPr>
        <p:spPr>
          <a:xfrm flipV="1">
            <a:off x="4673600" y="643467"/>
            <a:ext cx="632178" cy="316089"/>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 name="Ευθεία γραμμή σύνδεσης 9">
            <a:extLst>
              <a:ext uri="{FF2B5EF4-FFF2-40B4-BE49-F238E27FC236}">
                <a16:creationId xmlns:a16="http://schemas.microsoft.com/office/drawing/2014/main" id="{CC818CD4-8A7D-A694-C624-6B0DED73C301}"/>
              </a:ext>
            </a:extLst>
          </p:cNvPr>
          <p:cNvCxnSpPr/>
          <p:nvPr/>
        </p:nvCxnSpPr>
        <p:spPr>
          <a:xfrm>
            <a:off x="4718756" y="644806"/>
            <a:ext cx="414947" cy="29217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7846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A25B46-E1A3-6D2A-97A4-DC392DDF03C7}"/>
              </a:ext>
            </a:extLst>
          </p:cNvPr>
          <p:cNvSpPr>
            <a:spLocks noGrp="1"/>
          </p:cNvSpPr>
          <p:nvPr>
            <p:ph type="title"/>
          </p:nvPr>
        </p:nvSpPr>
        <p:spPr>
          <a:xfrm>
            <a:off x="0" y="452718"/>
            <a:ext cx="12372622" cy="1400530"/>
          </a:xfrm>
        </p:spPr>
        <p:txBody>
          <a:bodyPr/>
          <a:lstStyle/>
          <a:p>
            <a:r>
              <a:rPr lang="en-US" sz="3200" dirty="0"/>
              <a:t>4.   “</a:t>
            </a:r>
            <a:r>
              <a:rPr lang="en-US" sz="3200" i="1" dirty="0" err="1"/>
              <a:t>Hermotimus</a:t>
            </a:r>
            <a:r>
              <a:rPr lang="en-US" sz="3200" i="1" dirty="0"/>
              <a:t> the ship-owner loves </a:t>
            </a:r>
            <a:r>
              <a:rPr lang="en-US" sz="3200" i="1" dirty="0" err="1"/>
              <a:t>Melitta</a:t>
            </a:r>
            <a:r>
              <a:rPr lang="en-US" sz="3200" i="1" dirty="0"/>
              <a:t>”, 2</a:t>
            </a:r>
            <a:r>
              <a:rPr lang="en-US" sz="3200" i="1" baseline="30000" dirty="0"/>
              <a:t>nd</a:t>
            </a:r>
            <a:r>
              <a:rPr lang="en-US" sz="3200" i="1" dirty="0"/>
              <a:t> c. A.D.</a:t>
            </a:r>
            <a:br>
              <a:rPr lang="en-US" sz="3200" i="1" dirty="0"/>
            </a:br>
            <a:r>
              <a:rPr lang="en-US" sz="3200" i="1" dirty="0"/>
              <a:t> </a:t>
            </a:r>
            <a:br>
              <a:rPr lang="el-GR" sz="3200" dirty="0"/>
            </a:br>
            <a:br>
              <a:rPr lang="en-US" sz="3200" dirty="0"/>
            </a:br>
            <a:endParaRPr lang="el-GR" sz="3200" dirty="0"/>
          </a:p>
        </p:txBody>
      </p:sp>
      <p:pic>
        <p:nvPicPr>
          <p:cNvPr id="16" name="Θέση περιεχομένου 15">
            <a:extLst>
              <a:ext uri="{FF2B5EF4-FFF2-40B4-BE49-F238E27FC236}">
                <a16:creationId xmlns:a16="http://schemas.microsoft.com/office/drawing/2014/main" id="{7ABDC910-9E84-F3CD-65D3-E801497B1F66}"/>
              </a:ext>
            </a:extLst>
          </p:cNvPr>
          <p:cNvPicPr>
            <a:picLocks noGrp="1" noChangeAspect="1"/>
          </p:cNvPicPr>
          <p:nvPr>
            <p:ph idx="1"/>
          </p:nvPr>
        </p:nvPicPr>
        <p:blipFill rotWithShape="1">
          <a:blip r:embed="rId3"/>
          <a:srcRect l="9361" t="14652"/>
          <a:stretch/>
        </p:blipFill>
        <p:spPr>
          <a:xfrm>
            <a:off x="4828760" y="1557867"/>
            <a:ext cx="7148749" cy="4760509"/>
          </a:xfrm>
        </p:spPr>
      </p:pic>
      <p:sp>
        <p:nvSpPr>
          <p:cNvPr id="17" name="TextBox 16">
            <a:extLst>
              <a:ext uri="{FF2B5EF4-FFF2-40B4-BE49-F238E27FC236}">
                <a16:creationId xmlns:a16="http://schemas.microsoft.com/office/drawing/2014/main" id="{6FA204B5-74DC-CABC-D521-7F06B0ED8AB9}"/>
              </a:ext>
            </a:extLst>
          </p:cNvPr>
          <p:cNvSpPr txBox="1"/>
          <p:nvPr/>
        </p:nvSpPr>
        <p:spPr>
          <a:xfrm>
            <a:off x="90311" y="4383430"/>
            <a:ext cx="5295740" cy="2031325"/>
          </a:xfrm>
          <a:prstGeom prst="rect">
            <a:avLst/>
          </a:prstGeom>
          <a:noFill/>
        </p:spPr>
        <p:txBody>
          <a:bodyPr wrap="square">
            <a:spAutoFit/>
          </a:bodyPr>
          <a:lstStyle/>
          <a:p>
            <a:r>
              <a:rPr lang="el-GR" i="1" dirty="0"/>
              <a:t>..</a:t>
            </a:r>
            <a:r>
              <a:rPr lang="en-US" i="1" dirty="0"/>
              <a:t> (she saw) chalked up close by the </a:t>
            </a:r>
          </a:p>
          <a:p>
            <a:r>
              <a:rPr lang="en-US" i="1" dirty="0" err="1"/>
              <a:t>Dipylus</a:t>
            </a:r>
            <a:r>
              <a:rPr lang="en-US" i="1" dirty="0"/>
              <a:t>,</a:t>
            </a:r>
            <a:r>
              <a:rPr lang="en-US" i="1" dirty="0">
                <a:solidFill>
                  <a:schemeClr val="bg1"/>
                </a:solidFill>
              </a:rPr>
              <a:t> </a:t>
            </a:r>
            <a:r>
              <a:rPr lang="en-US" i="1" dirty="0"/>
              <a:t>on the right as you come in: </a:t>
            </a:r>
          </a:p>
          <a:p>
            <a:r>
              <a:rPr lang="en-US" i="1" dirty="0" err="1"/>
              <a:t>Melitta</a:t>
            </a:r>
            <a:r>
              <a:rPr lang="en-US" i="1" dirty="0"/>
              <a:t> loves </a:t>
            </a:r>
            <a:r>
              <a:rPr lang="en-US" i="1" dirty="0" err="1"/>
              <a:t>Hermotimus</a:t>
            </a:r>
            <a:r>
              <a:rPr lang="en-US" i="1" dirty="0"/>
              <a:t>; </a:t>
            </a:r>
          </a:p>
          <a:p>
            <a:r>
              <a:rPr lang="en-US" i="1" dirty="0"/>
              <a:t>and lower down: </a:t>
            </a:r>
          </a:p>
          <a:p>
            <a:r>
              <a:rPr lang="en-US" i="1" dirty="0" err="1"/>
              <a:t>Hermotimus</a:t>
            </a:r>
            <a:r>
              <a:rPr lang="en-US" i="1" dirty="0"/>
              <a:t> the ship-owner loves </a:t>
            </a:r>
            <a:r>
              <a:rPr lang="en-US" i="1" dirty="0" err="1"/>
              <a:t>Melitta</a:t>
            </a:r>
            <a:r>
              <a:rPr lang="en-US" i="1" dirty="0"/>
              <a:t>.</a:t>
            </a:r>
          </a:p>
          <a:p>
            <a:r>
              <a:rPr lang="en-US" i="1" dirty="0"/>
              <a:t>	</a:t>
            </a:r>
            <a:r>
              <a:rPr lang="en-US" sz="1800" dirty="0"/>
              <a:t> </a:t>
            </a:r>
          </a:p>
          <a:p>
            <a:r>
              <a:rPr lang="en-US" sz="1800" dirty="0"/>
              <a:t>(Lucian, </a:t>
            </a:r>
            <a:r>
              <a:rPr lang="en-US" sz="1800" i="1" dirty="0"/>
              <a:t>Dialogues of the Courtesans</a:t>
            </a:r>
            <a:r>
              <a:rPr lang="en-US" sz="1800" dirty="0"/>
              <a:t>, 2-3)</a:t>
            </a:r>
            <a:endParaRPr lang="el-GR" i="1" dirty="0"/>
          </a:p>
        </p:txBody>
      </p:sp>
      <p:sp>
        <p:nvSpPr>
          <p:cNvPr id="4" name="TextBox 3">
            <a:extLst>
              <a:ext uri="{FF2B5EF4-FFF2-40B4-BE49-F238E27FC236}">
                <a16:creationId xmlns:a16="http://schemas.microsoft.com/office/drawing/2014/main" id="{103C05ED-C646-62DB-BF01-934E35E38263}"/>
              </a:ext>
            </a:extLst>
          </p:cNvPr>
          <p:cNvSpPr txBox="1"/>
          <p:nvPr/>
        </p:nvSpPr>
        <p:spPr>
          <a:xfrm>
            <a:off x="4828760" y="6318376"/>
            <a:ext cx="6265332" cy="261610"/>
          </a:xfrm>
          <a:prstGeom prst="rect">
            <a:avLst/>
          </a:prstGeom>
          <a:noFill/>
        </p:spPr>
        <p:txBody>
          <a:bodyPr wrap="square">
            <a:spAutoFit/>
          </a:bodyPr>
          <a:lstStyle/>
          <a:p>
            <a:r>
              <a:rPr lang="en-US" sz="1100" i="1" dirty="0"/>
              <a:t>www.AncientAthens3d.com</a:t>
            </a:r>
            <a:endParaRPr lang="el-GR" sz="1100" dirty="0"/>
          </a:p>
        </p:txBody>
      </p:sp>
    </p:spTree>
    <p:extLst>
      <p:ext uri="{BB962C8B-B14F-4D97-AF65-F5344CB8AC3E}">
        <p14:creationId xmlns:p14="http://schemas.microsoft.com/office/powerpoint/2010/main" val="1179067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8EF920-9B07-4FB9-D457-915338A0831A}"/>
              </a:ext>
            </a:extLst>
          </p:cNvPr>
          <p:cNvSpPr>
            <a:spLocks noGrp="1"/>
          </p:cNvSpPr>
          <p:nvPr>
            <p:ph type="title"/>
          </p:nvPr>
        </p:nvSpPr>
        <p:spPr>
          <a:xfrm>
            <a:off x="646111" y="452718"/>
            <a:ext cx="11049178" cy="1400530"/>
          </a:xfrm>
        </p:spPr>
        <p:txBody>
          <a:bodyPr/>
          <a:lstStyle/>
          <a:p>
            <a:r>
              <a:rPr lang="en-US" sz="3200" dirty="0"/>
              <a:t>What the writers think about graffiti of juveniles</a:t>
            </a:r>
            <a:endParaRPr lang="el-GR" sz="3200" dirty="0"/>
          </a:p>
        </p:txBody>
      </p:sp>
      <p:pic>
        <p:nvPicPr>
          <p:cNvPr id="4" name="Θέση περιεχομένου 5">
            <a:extLst>
              <a:ext uri="{FF2B5EF4-FFF2-40B4-BE49-F238E27FC236}">
                <a16:creationId xmlns:a16="http://schemas.microsoft.com/office/drawing/2014/main" id="{98B90AB3-B839-79E6-DF33-0F0316E0D5D8}"/>
              </a:ext>
            </a:extLst>
          </p:cNvPr>
          <p:cNvPicPr>
            <a:picLocks noChangeAspect="1"/>
          </p:cNvPicPr>
          <p:nvPr/>
        </p:nvPicPr>
        <p:blipFill>
          <a:blip r:embed="rId3"/>
          <a:stretch>
            <a:fillRect/>
          </a:stretch>
        </p:blipFill>
        <p:spPr>
          <a:xfrm>
            <a:off x="6921042" y="1539051"/>
            <a:ext cx="2229976" cy="1310847"/>
          </a:xfrm>
          <a:prstGeom prst="rect">
            <a:avLst/>
          </a:prstGeom>
        </p:spPr>
      </p:pic>
      <p:sp>
        <p:nvSpPr>
          <p:cNvPr id="5" name="Ορθογώνιο 4"/>
          <p:cNvSpPr/>
          <p:nvPr/>
        </p:nvSpPr>
        <p:spPr>
          <a:xfrm>
            <a:off x="452328" y="1372570"/>
            <a:ext cx="6096000" cy="1477328"/>
          </a:xfrm>
          <a:prstGeom prst="rect">
            <a:avLst/>
          </a:prstGeom>
        </p:spPr>
        <p:txBody>
          <a:bodyPr>
            <a:spAutoFit/>
          </a:bodyPr>
          <a:lstStyle/>
          <a:p>
            <a:pPr marL="285750" indent="-285750">
              <a:buFont typeface="Wingdings" pitchFamily="2" charset="2"/>
              <a:buChar char="Ø"/>
            </a:pPr>
            <a:r>
              <a:rPr lang="en-US" dirty="0"/>
              <a:t>Only in classical Athens are juveniles attested to show interest about politics </a:t>
            </a:r>
          </a:p>
          <a:p>
            <a:pPr marL="285750" indent="-285750">
              <a:buFont typeface="Wingdings" pitchFamily="2" charset="2"/>
              <a:buChar char="Ø"/>
            </a:pPr>
            <a:r>
              <a:rPr lang="en-US" dirty="0"/>
              <a:t>They make graffiti identical to the ones made by adults</a:t>
            </a:r>
          </a:p>
          <a:p>
            <a:pPr marL="285750" indent="-285750">
              <a:buFont typeface="Wingdings" pitchFamily="2" charset="2"/>
              <a:buChar char="Ø"/>
            </a:pPr>
            <a:r>
              <a:rPr lang="en-US" dirty="0"/>
              <a:t>What differs is the place they make them</a:t>
            </a:r>
          </a:p>
        </p:txBody>
      </p:sp>
      <p:pic>
        <p:nvPicPr>
          <p:cNvPr id="7" name="Θέση περιεχομένου 15">
            <a:extLst>
              <a:ext uri="{FF2B5EF4-FFF2-40B4-BE49-F238E27FC236}">
                <a16:creationId xmlns:a16="http://schemas.microsoft.com/office/drawing/2014/main" id="{7ABDC910-9E84-F3CD-65D3-E801497B1F66}"/>
              </a:ext>
            </a:extLst>
          </p:cNvPr>
          <p:cNvPicPr>
            <a:picLocks noChangeAspect="1"/>
          </p:cNvPicPr>
          <p:nvPr/>
        </p:nvPicPr>
        <p:blipFill rotWithShape="1">
          <a:blip r:embed="rId4"/>
          <a:srcRect l="30217" t="39242" b="-1"/>
          <a:stretch/>
        </p:blipFill>
        <p:spPr>
          <a:xfrm>
            <a:off x="1224292" y="3347157"/>
            <a:ext cx="2781649" cy="1712786"/>
          </a:xfrm>
          <a:prstGeom prst="rect">
            <a:avLst/>
          </a:prstGeom>
        </p:spPr>
      </p:pic>
      <p:sp>
        <p:nvSpPr>
          <p:cNvPr id="8" name="Ορθογώνιο 7"/>
          <p:cNvSpPr/>
          <p:nvPr/>
        </p:nvSpPr>
        <p:spPr>
          <a:xfrm>
            <a:off x="4146969" y="3748914"/>
            <a:ext cx="6096000" cy="923330"/>
          </a:xfrm>
          <a:prstGeom prst="rect">
            <a:avLst/>
          </a:prstGeom>
        </p:spPr>
        <p:txBody>
          <a:bodyPr>
            <a:spAutoFit/>
          </a:bodyPr>
          <a:lstStyle/>
          <a:p>
            <a:pPr marL="285750" indent="-285750">
              <a:buFont typeface="Wingdings" pitchFamily="2" charset="2"/>
              <a:buChar char="Ø"/>
            </a:pPr>
            <a:r>
              <a:rPr lang="en-US" dirty="0"/>
              <a:t>Anonymous graffiti are made for fun and cause problems to others</a:t>
            </a:r>
          </a:p>
          <a:p>
            <a:pPr marL="285750" indent="-285750">
              <a:buFont typeface="Wingdings" pitchFamily="2" charset="2"/>
              <a:buChar char="Ø"/>
            </a:pPr>
            <a:r>
              <a:rPr lang="en-US" dirty="0"/>
              <a:t>Writers don’t seem to approve them</a:t>
            </a:r>
          </a:p>
        </p:txBody>
      </p:sp>
      <p:pic>
        <p:nvPicPr>
          <p:cNvPr id="9" name="Εικόνα 8">
            <a:extLst>
              <a:ext uri="{FF2B5EF4-FFF2-40B4-BE49-F238E27FC236}">
                <a16:creationId xmlns:a16="http://schemas.microsoft.com/office/drawing/2014/main" id="{66633B57-E283-6863-8C13-E0107154979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100000" l="9970" r="89426">
                        <a14:foregroundMark x1="24169" y1="94165" x2="44411" y2="61368"/>
                        <a14:foregroundMark x1="39577" y1="95976" x2="80060" y2="88129"/>
                        <a14:foregroundMark x1="87311" y1="93763" x2="77341" y2="76660"/>
                        <a14:foregroundMark x1="80967" y1="69014" x2="80967" y2="57143"/>
                        <a14:foregroundMark x1="82175" y1="60362" x2="84894" y2="46680"/>
                        <a14:foregroundMark x1="83988" y1="64990" x2="86103" y2="45875"/>
                        <a14:foregroundMark x1="54985" y1="35815" x2="52266" y2="4829"/>
                        <a14:foregroundMark x1="52568" y1="25352" x2="33837" y2="10463"/>
                        <a14:foregroundMark x1="45317" y1="36419" x2="38066" y2="14487"/>
                      </a14:backgroundRemoval>
                    </a14:imgEffect>
                  </a14:imgLayer>
                </a14:imgProps>
              </a:ext>
            </a:extLst>
          </a:blip>
          <a:stretch>
            <a:fillRect/>
          </a:stretch>
        </p:blipFill>
        <p:spPr>
          <a:xfrm>
            <a:off x="452328" y="3347157"/>
            <a:ext cx="1077527" cy="1617918"/>
          </a:xfrm>
          <a:prstGeom prst="rect">
            <a:avLst/>
          </a:prstGeom>
        </p:spPr>
      </p:pic>
      <p:pic>
        <p:nvPicPr>
          <p:cNvPr id="10" name="Εικόνα 9">
            <a:extLst>
              <a:ext uri="{FF2B5EF4-FFF2-40B4-BE49-F238E27FC236}">
                <a16:creationId xmlns:a16="http://schemas.microsoft.com/office/drawing/2014/main" id="{92894464-D8F1-C974-C833-F9F42348F080}"/>
              </a:ext>
            </a:extLst>
          </p:cNvPr>
          <p:cNvPicPr>
            <a:picLocks noChangeAspect="1"/>
          </p:cNvPicPr>
          <p:nvPr/>
        </p:nvPicPr>
        <p:blipFill rotWithShape="1">
          <a:blip r:embed="rId7"/>
          <a:srcRect l="26854" r="14419" b="9013"/>
          <a:stretch/>
        </p:blipFill>
        <p:spPr>
          <a:xfrm>
            <a:off x="7240428" y="5295965"/>
            <a:ext cx="3821180" cy="911292"/>
          </a:xfrm>
          <a:prstGeom prst="rect">
            <a:avLst/>
          </a:prstGeom>
        </p:spPr>
      </p:pic>
      <p:sp>
        <p:nvSpPr>
          <p:cNvPr id="11" name="Ορθογώνιο 10"/>
          <p:cNvSpPr/>
          <p:nvPr/>
        </p:nvSpPr>
        <p:spPr>
          <a:xfrm>
            <a:off x="452328" y="5432473"/>
            <a:ext cx="6096000" cy="646331"/>
          </a:xfrm>
          <a:prstGeom prst="rect">
            <a:avLst/>
          </a:prstGeom>
        </p:spPr>
        <p:txBody>
          <a:bodyPr>
            <a:spAutoFit/>
          </a:bodyPr>
          <a:lstStyle/>
          <a:p>
            <a:pPr marL="285750" indent="-285750">
              <a:buFont typeface="Wingdings" pitchFamily="2" charset="2"/>
              <a:buChar char="Ø"/>
            </a:pPr>
            <a:r>
              <a:rPr lang="en-US" dirty="0"/>
              <a:t>Kings and princes do not hide their identity and save their people through their graffiti </a:t>
            </a:r>
          </a:p>
        </p:txBody>
      </p:sp>
      <p:pic>
        <p:nvPicPr>
          <p:cNvPr id="12" name="Εικόνα 11">
            <a:extLst>
              <a:ext uri="{FF2B5EF4-FFF2-40B4-BE49-F238E27FC236}">
                <a16:creationId xmlns:a16="http://schemas.microsoft.com/office/drawing/2014/main" id="{F41303BF-EC94-1FC7-F68A-FF009795322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538" b="90000" l="9820" r="89980">
                        <a14:backgroundMark x1="64329" y1="84923" x2="82766" y2="82923"/>
                      </a14:backgroundRemoval>
                    </a14:imgEffect>
                  </a14:imgLayer>
                </a14:imgProps>
              </a:ext>
            </a:extLst>
          </a:blip>
          <a:stretch>
            <a:fillRect/>
          </a:stretch>
        </p:blipFill>
        <p:spPr>
          <a:xfrm>
            <a:off x="10650837" y="4965075"/>
            <a:ext cx="1207635" cy="1573072"/>
          </a:xfrm>
          <a:prstGeom prst="rect">
            <a:avLst/>
          </a:prstGeom>
        </p:spPr>
      </p:pic>
      <p:pic>
        <p:nvPicPr>
          <p:cNvPr id="13" name="Εικόνα 12">
            <a:extLst>
              <a:ext uri="{FF2B5EF4-FFF2-40B4-BE49-F238E27FC236}">
                <a16:creationId xmlns:a16="http://schemas.microsoft.com/office/drawing/2014/main" id="{8802E4B8-3279-052B-5A55-64E78DEFDC24}"/>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0" b="100000" l="0" r="49750"/>
                    </a14:imgEffect>
                  </a14:imgLayer>
                </a14:imgProps>
              </a:ext>
            </a:extLst>
          </a:blip>
          <a:srcRect r="50386"/>
          <a:stretch/>
        </p:blipFill>
        <p:spPr>
          <a:xfrm>
            <a:off x="6239110" y="4965075"/>
            <a:ext cx="1328507" cy="1348887"/>
          </a:xfrm>
          <a:prstGeom prst="rect">
            <a:avLst/>
          </a:prstGeom>
        </p:spPr>
      </p:pic>
    </p:spTree>
    <p:extLst>
      <p:ext uri="{BB962C8B-B14F-4D97-AF65-F5344CB8AC3E}">
        <p14:creationId xmlns:p14="http://schemas.microsoft.com/office/powerpoint/2010/main" val="389987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ED4300-9EA7-D2BB-1A84-74C7EDDF9364}"/>
              </a:ext>
            </a:extLst>
          </p:cNvPr>
          <p:cNvSpPr>
            <a:spLocks noGrp="1"/>
          </p:cNvSpPr>
          <p:nvPr>
            <p:ph type="title"/>
          </p:nvPr>
        </p:nvSpPr>
        <p:spPr/>
        <p:txBody>
          <a:bodyPr/>
          <a:lstStyle/>
          <a:p>
            <a:pPr algn="ctr"/>
            <a:r>
              <a:rPr lang="en-US" sz="3200" dirty="0">
                <a:solidFill>
                  <a:schemeClr val="tx1"/>
                </a:solidFill>
              </a:rPr>
              <a:t>Tracing children’s graffiti</a:t>
            </a:r>
            <a:endParaRPr lang="el-GR" sz="3200" dirty="0"/>
          </a:p>
        </p:txBody>
      </p:sp>
      <p:pic>
        <p:nvPicPr>
          <p:cNvPr id="5" name="Θέση περιεχομένου 4">
            <a:extLst>
              <a:ext uri="{FF2B5EF4-FFF2-40B4-BE49-F238E27FC236}">
                <a16:creationId xmlns:a16="http://schemas.microsoft.com/office/drawing/2014/main" id="{12082B17-C88E-2E55-BF05-6EF79C148279}"/>
              </a:ext>
            </a:extLst>
          </p:cNvPr>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7871" b="2162"/>
          <a:stretch/>
        </p:blipFill>
        <p:spPr>
          <a:xfrm>
            <a:off x="5000978" y="1577741"/>
            <a:ext cx="6908799" cy="3921208"/>
          </a:xfrm>
        </p:spPr>
      </p:pic>
      <p:sp>
        <p:nvSpPr>
          <p:cNvPr id="7" name="TextBox 6">
            <a:extLst>
              <a:ext uri="{FF2B5EF4-FFF2-40B4-BE49-F238E27FC236}">
                <a16:creationId xmlns:a16="http://schemas.microsoft.com/office/drawing/2014/main" id="{FB664F70-5BD9-2420-56D1-5E009995C31E}"/>
              </a:ext>
            </a:extLst>
          </p:cNvPr>
          <p:cNvSpPr txBox="1"/>
          <p:nvPr/>
        </p:nvSpPr>
        <p:spPr>
          <a:xfrm>
            <a:off x="5000978" y="5512846"/>
            <a:ext cx="6096000" cy="261610"/>
          </a:xfrm>
          <a:prstGeom prst="rect">
            <a:avLst/>
          </a:prstGeom>
          <a:noFill/>
        </p:spPr>
        <p:txBody>
          <a:bodyPr wrap="square">
            <a:spAutoFit/>
          </a:bodyPr>
          <a:lstStyle/>
          <a:p>
            <a:r>
              <a:rPr lang="el-GR" sz="1100" dirty="0"/>
              <a:t>https://www.youtube.com/watch?v=Jecm2HnDLaA</a:t>
            </a:r>
          </a:p>
        </p:txBody>
      </p:sp>
      <p:sp>
        <p:nvSpPr>
          <p:cNvPr id="9" name="TextBox 8">
            <a:extLst>
              <a:ext uri="{FF2B5EF4-FFF2-40B4-BE49-F238E27FC236}">
                <a16:creationId xmlns:a16="http://schemas.microsoft.com/office/drawing/2014/main" id="{E0E26BB0-E34A-BD28-0B75-3127CC28A24A}"/>
              </a:ext>
            </a:extLst>
          </p:cNvPr>
          <p:cNvSpPr txBox="1"/>
          <p:nvPr/>
        </p:nvSpPr>
        <p:spPr>
          <a:xfrm>
            <a:off x="282223" y="1853248"/>
            <a:ext cx="6096000" cy="2862322"/>
          </a:xfrm>
          <a:prstGeom prst="rect">
            <a:avLst/>
          </a:prstGeom>
          <a:noFill/>
        </p:spPr>
        <p:txBody>
          <a:bodyPr wrap="square">
            <a:spAutoFit/>
          </a:bodyPr>
          <a:lstStyle/>
          <a:p>
            <a:r>
              <a:rPr lang="en-US" dirty="0"/>
              <a:t>Children's  graffiti are expected…</a:t>
            </a:r>
          </a:p>
          <a:p>
            <a:endParaRPr lang="en-US" dirty="0"/>
          </a:p>
          <a:p>
            <a:pPr marL="285750" indent="-285750">
              <a:buFont typeface="Wingdings" panose="05000000000000000000" pitchFamily="2" charset="2"/>
              <a:buChar char="ü"/>
            </a:pPr>
            <a:r>
              <a:rPr lang="en-US" dirty="0"/>
              <a:t>To be found low on the wall</a:t>
            </a:r>
          </a:p>
          <a:p>
            <a:pPr marL="285750" indent="-285750">
              <a:buFont typeface="Wingdings" panose="05000000000000000000" pitchFamily="2" charset="2"/>
              <a:buChar char="ü"/>
            </a:pPr>
            <a:r>
              <a:rPr lang="en-US" dirty="0"/>
              <a:t>To have crude technique</a:t>
            </a:r>
          </a:p>
          <a:p>
            <a:pPr marL="285750" indent="-285750">
              <a:buFont typeface="Wingdings" panose="05000000000000000000" pitchFamily="2" charset="2"/>
              <a:buChar char="ü"/>
            </a:pPr>
            <a:r>
              <a:rPr lang="en-US" dirty="0"/>
              <a:t>To have themes linked to childhood</a:t>
            </a:r>
          </a:p>
          <a:p>
            <a:r>
              <a:rPr lang="en-US" dirty="0"/>
              <a:t>    </a:t>
            </a:r>
          </a:p>
          <a:p>
            <a:r>
              <a:rPr lang="en-US" dirty="0"/>
              <a:t>     (for figural graffiti)</a:t>
            </a:r>
          </a:p>
          <a:p>
            <a:pPr marL="285750" indent="-285750">
              <a:buFont typeface="Wingdings" panose="05000000000000000000" pitchFamily="2" charset="2"/>
              <a:buChar char="ü"/>
            </a:pPr>
            <a:r>
              <a:rPr lang="en-US" dirty="0"/>
              <a:t> to evolve according to </a:t>
            </a:r>
          </a:p>
          <a:p>
            <a:r>
              <a:rPr lang="en-US" dirty="0"/>
              <a:t>     Developmental Psychological Rules</a:t>
            </a:r>
          </a:p>
          <a:p>
            <a:r>
              <a:rPr lang="en-US" dirty="0"/>
              <a:t>     </a:t>
            </a:r>
            <a:endParaRPr lang="el-GR" dirty="0"/>
          </a:p>
        </p:txBody>
      </p:sp>
    </p:spTree>
    <p:extLst>
      <p:ext uri="{BB962C8B-B14F-4D97-AF65-F5344CB8AC3E}">
        <p14:creationId xmlns:p14="http://schemas.microsoft.com/office/powerpoint/2010/main" val="2132881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FCADD7-5453-5FB1-FD72-3CEB8A0DCEBE}"/>
              </a:ext>
            </a:extLst>
          </p:cNvPr>
          <p:cNvSpPr>
            <a:spLocks noGrp="1"/>
          </p:cNvSpPr>
          <p:nvPr>
            <p:ph type="title"/>
          </p:nvPr>
        </p:nvSpPr>
        <p:spPr>
          <a:xfrm>
            <a:off x="892207" y="116982"/>
            <a:ext cx="9404723" cy="1400530"/>
          </a:xfrm>
        </p:spPr>
        <p:txBody>
          <a:bodyPr/>
          <a:lstStyle/>
          <a:p>
            <a:pPr algn="ctr"/>
            <a:r>
              <a:rPr lang="en-US" sz="3200" dirty="0"/>
              <a:t>Toddlers’ graffiti (up to 7 years old)</a:t>
            </a:r>
            <a:endParaRPr lang="el-GR" sz="3200" dirty="0"/>
          </a:p>
        </p:txBody>
      </p:sp>
      <p:pic>
        <p:nvPicPr>
          <p:cNvPr id="5" name="Θέση περιεχομένου 4">
            <a:extLst>
              <a:ext uri="{FF2B5EF4-FFF2-40B4-BE49-F238E27FC236}">
                <a16:creationId xmlns:a16="http://schemas.microsoft.com/office/drawing/2014/main" id="{88CEC24F-988A-EF95-E063-018A1B322225}"/>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0" b="100000" l="0" r="100000">
                        <a14:foregroundMark x1="16120" y1="91556" x2="83607" y2="88667"/>
                      </a14:backgroundRemoval>
                    </a14:imgEffect>
                    <a14:imgEffect>
                      <a14:brightnessContrast bright="40000" contrast="40000"/>
                    </a14:imgEffect>
                  </a14:imgLayer>
                </a14:imgProps>
              </a:ext>
            </a:extLst>
          </a:blip>
          <a:stretch>
            <a:fillRect/>
          </a:stretch>
        </p:blipFill>
        <p:spPr>
          <a:xfrm>
            <a:off x="6172771" y="2338634"/>
            <a:ext cx="2599362" cy="3195936"/>
          </a:xfrm>
        </p:spPr>
      </p:pic>
      <p:pic>
        <p:nvPicPr>
          <p:cNvPr id="7" name="Εικόνα 6">
            <a:extLst>
              <a:ext uri="{FF2B5EF4-FFF2-40B4-BE49-F238E27FC236}">
                <a16:creationId xmlns:a16="http://schemas.microsoft.com/office/drawing/2014/main" id="{50718B06-E5E7-2FB7-7D60-897EA6EB852B}"/>
              </a:ext>
            </a:extLst>
          </p:cNvPr>
          <p:cNvPicPr>
            <a:picLocks noChangeAspect="1"/>
          </p:cNvPicPr>
          <p:nvPr/>
        </p:nvPicPr>
        <p:blipFill>
          <a:blip r:embed="rId5"/>
          <a:stretch>
            <a:fillRect/>
          </a:stretch>
        </p:blipFill>
        <p:spPr>
          <a:xfrm>
            <a:off x="259538" y="2864969"/>
            <a:ext cx="2156012" cy="1657774"/>
          </a:xfrm>
          <a:prstGeom prst="rect">
            <a:avLst/>
          </a:prstGeom>
        </p:spPr>
      </p:pic>
      <p:pic>
        <p:nvPicPr>
          <p:cNvPr id="9" name="Εικόνα 8">
            <a:extLst>
              <a:ext uri="{FF2B5EF4-FFF2-40B4-BE49-F238E27FC236}">
                <a16:creationId xmlns:a16="http://schemas.microsoft.com/office/drawing/2014/main" id="{370F75EA-BE30-39C2-CA33-BEA5FB5357C4}"/>
              </a:ext>
            </a:extLst>
          </p:cNvPr>
          <p:cNvPicPr>
            <a:picLocks noChangeAspect="1"/>
          </p:cNvPicPr>
          <p:nvPr/>
        </p:nvPicPr>
        <p:blipFill>
          <a:blip r:embed="rId6"/>
          <a:stretch>
            <a:fillRect/>
          </a:stretch>
        </p:blipFill>
        <p:spPr>
          <a:xfrm>
            <a:off x="290255" y="5084752"/>
            <a:ext cx="1823362" cy="1292146"/>
          </a:xfrm>
          <a:prstGeom prst="rect">
            <a:avLst/>
          </a:prstGeom>
        </p:spPr>
      </p:pic>
      <p:pic>
        <p:nvPicPr>
          <p:cNvPr id="11" name="Εικόνα 10">
            <a:extLst>
              <a:ext uri="{FF2B5EF4-FFF2-40B4-BE49-F238E27FC236}">
                <a16:creationId xmlns:a16="http://schemas.microsoft.com/office/drawing/2014/main" id="{5356CCDF-A354-5AFD-775B-CFB391078F4F}"/>
              </a:ext>
            </a:extLst>
          </p:cNvPr>
          <p:cNvPicPr>
            <a:picLocks noChangeAspect="1"/>
          </p:cNvPicPr>
          <p:nvPr/>
        </p:nvPicPr>
        <p:blipFill rotWithShape="1">
          <a:blip r:embed="rId7"/>
          <a:srcRect l="26062" r="14432" b="25040"/>
          <a:stretch/>
        </p:blipFill>
        <p:spPr>
          <a:xfrm>
            <a:off x="268731" y="795003"/>
            <a:ext cx="2197632" cy="1320801"/>
          </a:xfrm>
          <a:prstGeom prst="rect">
            <a:avLst/>
          </a:prstGeom>
        </p:spPr>
      </p:pic>
      <p:sp>
        <p:nvSpPr>
          <p:cNvPr id="15" name="TextBox 14">
            <a:extLst>
              <a:ext uri="{FF2B5EF4-FFF2-40B4-BE49-F238E27FC236}">
                <a16:creationId xmlns:a16="http://schemas.microsoft.com/office/drawing/2014/main" id="{566B874E-58F6-7BBE-513C-C0FA7649F0F5}"/>
              </a:ext>
            </a:extLst>
          </p:cNvPr>
          <p:cNvSpPr txBox="1"/>
          <p:nvPr/>
        </p:nvSpPr>
        <p:spPr>
          <a:xfrm>
            <a:off x="185478" y="2191265"/>
            <a:ext cx="2495348" cy="446276"/>
          </a:xfrm>
          <a:prstGeom prst="rect">
            <a:avLst/>
          </a:prstGeom>
          <a:noFill/>
        </p:spPr>
        <p:txBody>
          <a:bodyPr wrap="square">
            <a:spAutoFit/>
          </a:bodyPr>
          <a:lstStyle/>
          <a:p>
            <a:r>
              <a:rPr lang="en-US" sz="1100" dirty="0"/>
              <a:t>Pompei, Casa del </a:t>
            </a:r>
            <a:r>
              <a:rPr lang="en-US" sz="1100" dirty="0" err="1"/>
              <a:t>Menandro</a:t>
            </a:r>
            <a:endParaRPr lang="en-US" sz="1100" dirty="0"/>
          </a:p>
          <a:p>
            <a:r>
              <a:rPr lang="en-US" sz="1100" dirty="0">
                <a:effectLst/>
                <a:latin typeface="Calibri" panose="020F0502020204030204" pitchFamily="34" charset="0"/>
                <a:ea typeface="Calibri" panose="020F0502020204030204" pitchFamily="34" charset="0"/>
                <a:cs typeface="Times New Roman" panose="02020603050405020304" pitchFamily="18" charset="0"/>
              </a:rPr>
              <a:t>Huntley 2011: fig. 4.1</a:t>
            </a:r>
            <a:endParaRPr lang="el-GR" sz="1100" dirty="0"/>
          </a:p>
        </p:txBody>
      </p:sp>
      <p:sp>
        <p:nvSpPr>
          <p:cNvPr id="17" name="TextBox 16">
            <a:extLst>
              <a:ext uri="{FF2B5EF4-FFF2-40B4-BE49-F238E27FC236}">
                <a16:creationId xmlns:a16="http://schemas.microsoft.com/office/drawing/2014/main" id="{F08AADE9-CC3E-18C0-C337-E370C1A80D27}"/>
              </a:ext>
            </a:extLst>
          </p:cNvPr>
          <p:cNvSpPr txBox="1"/>
          <p:nvPr/>
        </p:nvSpPr>
        <p:spPr>
          <a:xfrm>
            <a:off x="153157" y="6358522"/>
            <a:ext cx="1823362" cy="430887"/>
          </a:xfrm>
          <a:prstGeom prst="rect">
            <a:avLst/>
          </a:prstGeom>
          <a:noFill/>
        </p:spPr>
        <p:txBody>
          <a:bodyPr wrap="square">
            <a:spAutoFit/>
          </a:bodyPr>
          <a:lstStyle/>
          <a:p>
            <a:r>
              <a:rPr lang="en-US" sz="1100" dirty="0">
                <a:effectLst/>
                <a:latin typeface="Calibri" panose="020F0502020204030204" pitchFamily="34" charset="0"/>
                <a:ea typeface="Calibri" panose="020F0502020204030204" pitchFamily="34" charset="0"/>
                <a:cs typeface="Times New Roman" panose="02020603050405020304" pitchFamily="18" charset="0"/>
              </a:rPr>
              <a:t>Pompei</a:t>
            </a:r>
          </a:p>
          <a:p>
            <a:r>
              <a:rPr lang="en-US" sz="1100" dirty="0">
                <a:effectLst/>
                <a:latin typeface="Calibri" panose="020F0502020204030204" pitchFamily="34" charset="0"/>
                <a:ea typeface="Calibri" panose="020F0502020204030204" pitchFamily="34" charset="0"/>
                <a:cs typeface="Times New Roman" panose="02020603050405020304" pitchFamily="18" charset="0"/>
              </a:rPr>
              <a:t>Huntley</a:t>
            </a:r>
            <a:r>
              <a:rPr lang="el-GR" sz="1100" dirty="0">
                <a:effectLst/>
                <a:latin typeface="Calibri" panose="020F0502020204030204" pitchFamily="34" charset="0"/>
                <a:ea typeface="Calibri" panose="020F0502020204030204" pitchFamily="34" charset="0"/>
                <a:cs typeface="Times New Roman" panose="02020603050405020304" pitchFamily="18" charset="0"/>
              </a:rPr>
              <a:t> 201</a:t>
            </a:r>
            <a:r>
              <a:rPr lang="en-US" sz="1100" dirty="0">
                <a:effectLst/>
                <a:latin typeface="Calibri" panose="020F0502020204030204" pitchFamily="34" charset="0"/>
                <a:ea typeface="Calibri" panose="020F0502020204030204" pitchFamily="34" charset="0"/>
                <a:cs typeface="Times New Roman" panose="02020603050405020304" pitchFamily="18" charset="0"/>
              </a:rPr>
              <a:t>1</a:t>
            </a:r>
            <a:r>
              <a:rPr lang="el-GR"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a:effectLst/>
                <a:latin typeface="Calibri" panose="020F0502020204030204" pitchFamily="34" charset="0"/>
                <a:ea typeface="Calibri" panose="020F0502020204030204" pitchFamily="34" charset="0"/>
                <a:cs typeface="Times New Roman" panose="02020603050405020304" pitchFamily="18" charset="0"/>
              </a:rPr>
              <a:t>fig</a:t>
            </a:r>
            <a:r>
              <a:rPr lang="el-GR" sz="1100" dirty="0">
                <a:effectLst/>
                <a:latin typeface="Calibri" panose="020F0502020204030204" pitchFamily="34" charset="0"/>
                <a:ea typeface="Calibri" panose="020F0502020204030204" pitchFamily="34" charset="0"/>
                <a:cs typeface="Times New Roman" panose="02020603050405020304" pitchFamily="18" charset="0"/>
              </a:rPr>
              <a:t>. 4.1</a:t>
            </a:r>
            <a:r>
              <a:rPr lang="en-US" sz="1100" dirty="0">
                <a:effectLst/>
                <a:latin typeface="Calibri" panose="020F0502020204030204" pitchFamily="34" charset="0"/>
                <a:ea typeface="Calibri" panose="020F0502020204030204" pitchFamily="34" charset="0"/>
                <a:cs typeface="Times New Roman" panose="02020603050405020304" pitchFamily="18" charset="0"/>
              </a:rPr>
              <a:t>d</a:t>
            </a:r>
            <a:endParaRPr lang="el-GR" sz="1100" dirty="0"/>
          </a:p>
        </p:txBody>
      </p:sp>
      <p:sp>
        <p:nvSpPr>
          <p:cNvPr id="19" name="TextBox 18">
            <a:extLst>
              <a:ext uri="{FF2B5EF4-FFF2-40B4-BE49-F238E27FC236}">
                <a16:creationId xmlns:a16="http://schemas.microsoft.com/office/drawing/2014/main" id="{2A2CF98D-551B-7371-C946-A7B555DF02A5}"/>
              </a:ext>
            </a:extLst>
          </p:cNvPr>
          <p:cNvSpPr txBox="1"/>
          <p:nvPr/>
        </p:nvSpPr>
        <p:spPr>
          <a:xfrm>
            <a:off x="185478" y="4650548"/>
            <a:ext cx="2534078" cy="430887"/>
          </a:xfrm>
          <a:prstGeom prst="rect">
            <a:avLst/>
          </a:prstGeom>
          <a:noFill/>
        </p:spPr>
        <p:txBody>
          <a:bodyPr wrap="square">
            <a:spAutoFit/>
          </a:bodyPr>
          <a:lstStyle/>
          <a:p>
            <a:r>
              <a:rPr lang="en-US" sz="1100" dirty="0">
                <a:effectLst/>
                <a:latin typeface="Calibri" panose="020F0502020204030204" pitchFamily="34" charset="0"/>
                <a:ea typeface="Calibri" panose="020F0502020204030204" pitchFamily="34" charset="0"/>
                <a:cs typeface="Times New Roman" panose="02020603050405020304" pitchFamily="18" charset="0"/>
              </a:rPr>
              <a:t>Pompei,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Termopolio</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dell’Aselline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100" dirty="0">
                <a:effectLst/>
                <a:latin typeface="Calibri" panose="020F0502020204030204" pitchFamily="34" charset="0"/>
                <a:ea typeface="Calibri" panose="020F0502020204030204" pitchFamily="34" charset="0"/>
                <a:cs typeface="Times New Roman" panose="02020603050405020304" pitchFamily="18" charset="0"/>
              </a:rPr>
              <a:t>Huntley</a:t>
            </a:r>
            <a:r>
              <a:rPr lang="el-GR" sz="1100" dirty="0">
                <a:effectLst/>
                <a:latin typeface="Calibri" panose="020F0502020204030204" pitchFamily="34" charset="0"/>
                <a:ea typeface="Calibri" panose="020F0502020204030204" pitchFamily="34" charset="0"/>
                <a:cs typeface="Times New Roman" panose="02020603050405020304" pitchFamily="18" charset="0"/>
              </a:rPr>
              <a:t> 201</a:t>
            </a:r>
            <a:r>
              <a:rPr lang="en-US" sz="1100" dirty="0">
                <a:effectLst/>
                <a:latin typeface="Calibri" panose="020F0502020204030204" pitchFamily="34" charset="0"/>
                <a:ea typeface="Calibri" panose="020F0502020204030204" pitchFamily="34" charset="0"/>
                <a:cs typeface="Times New Roman" panose="02020603050405020304" pitchFamily="18" charset="0"/>
              </a:rPr>
              <a:t>1</a:t>
            </a:r>
            <a:r>
              <a:rPr lang="el-GR"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a:effectLst/>
                <a:latin typeface="Calibri" panose="020F0502020204030204" pitchFamily="34" charset="0"/>
                <a:ea typeface="Calibri" panose="020F0502020204030204" pitchFamily="34" charset="0"/>
                <a:cs typeface="Times New Roman" panose="02020603050405020304" pitchFamily="18" charset="0"/>
              </a:rPr>
              <a:t>fig</a:t>
            </a:r>
            <a:r>
              <a:rPr lang="el-GR" sz="1100" dirty="0">
                <a:effectLst/>
                <a:latin typeface="Calibri" panose="020F0502020204030204" pitchFamily="34" charset="0"/>
                <a:ea typeface="Calibri" panose="020F0502020204030204" pitchFamily="34" charset="0"/>
                <a:cs typeface="Times New Roman" panose="02020603050405020304" pitchFamily="18" charset="0"/>
              </a:rPr>
              <a:t>. 4.1</a:t>
            </a:r>
            <a:r>
              <a:rPr lang="en-US" sz="1100" dirty="0">
                <a:effectLst/>
                <a:latin typeface="Calibri" panose="020F0502020204030204" pitchFamily="34" charset="0"/>
                <a:ea typeface="Calibri" panose="020F0502020204030204" pitchFamily="34" charset="0"/>
                <a:cs typeface="Times New Roman" panose="02020603050405020304" pitchFamily="18" charset="0"/>
              </a:rPr>
              <a:t>a</a:t>
            </a:r>
            <a:endParaRPr lang="el-GR" sz="1100" dirty="0"/>
          </a:p>
        </p:txBody>
      </p:sp>
      <p:sp>
        <p:nvSpPr>
          <p:cNvPr id="4" name="TextBox 3">
            <a:extLst>
              <a:ext uri="{FF2B5EF4-FFF2-40B4-BE49-F238E27FC236}">
                <a16:creationId xmlns:a16="http://schemas.microsoft.com/office/drawing/2014/main" id="{FA0F7ED1-7EC7-BE37-ABB3-31DB0B4468CE}"/>
              </a:ext>
            </a:extLst>
          </p:cNvPr>
          <p:cNvSpPr txBox="1"/>
          <p:nvPr/>
        </p:nvSpPr>
        <p:spPr>
          <a:xfrm>
            <a:off x="2993751" y="5368432"/>
            <a:ext cx="2029804" cy="923330"/>
          </a:xfrm>
          <a:prstGeom prst="rect">
            <a:avLst/>
          </a:prstGeom>
          <a:noFill/>
        </p:spPr>
        <p:txBody>
          <a:bodyPr wrap="square">
            <a:spAutoFit/>
          </a:bodyPr>
          <a:lstStyle/>
          <a:p>
            <a:pPr algn="l"/>
            <a:r>
              <a:rPr lang="en-US" sz="1800" b="0" i="0" u="none" strike="noStrike" baseline="0" dirty="0">
                <a:latin typeface="Sabon-Roman"/>
              </a:rPr>
              <a:t>Exaggeration of ‘non-human’</a:t>
            </a:r>
          </a:p>
          <a:p>
            <a:pPr algn="l"/>
            <a:r>
              <a:rPr lang="en-US" sz="1800" b="0" i="0" u="none" strike="noStrike" baseline="0" dirty="0">
                <a:latin typeface="Sabon-Roman"/>
              </a:rPr>
              <a:t>elements</a:t>
            </a:r>
            <a:endParaRPr lang="el-GR" dirty="0"/>
          </a:p>
        </p:txBody>
      </p:sp>
      <p:sp>
        <p:nvSpPr>
          <p:cNvPr id="8" name="TextBox 7">
            <a:extLst>
              <a:ext uri="{FF2B5EF4-FFF2-40B4-BE49-F238E27FC236}">
                <a16:creationId xmlns:a16="http://schemas.microsoft.com/office/drawing/2014/main" id="{92C64CCF-7162-3692-1FB8-D9A74F6101E7}"/>
              </a:ext>
            </a:extLst>
          </p:cNvPr>
          <p:cNvSpPr txBox="1"/>
          <p:nvPr/>
        </p:nvSpPr>
        <p:spPr>
          <a:xfrm>
            <a:off x="2993751" y="3511987"/>
            <a:ext cx="2600817" cy="646331"/>
          </a:xfrm>
          <a:prstGeom prst="rect">
            <a:avLst/>
          </a:prstGeom>
          <a:noFill/>
        </p:spPr>
        <p:txBody>
          <a:bodyPr wrap="square">
            <a:spAutoFit/>
          </a:bodyPr>
          <a:lstStyle/>
          <a:p>
            <a:r>
              <a:rPr lang="en-US" dirty="0">
                <a:latin typeface="Sabon-Roman"/>
              </a:rPr>
              <a:t>I</a:t>
            </a:r>
            <a:r>
              <a:rPr lang="en-US" sz="1800" b="0" i="0" u="none" strike="noStrike" baseline="0" dirty="0">
                <a:latin typeface="Sabon-Roman"/>
              </a:rPr>
              <a:t>mages, with units radiating outwards.</a:t>
            </a:r>
            <a:endParaRPr lang="el-GR" dirty="0"/>
          </a:p>
        </p:txBody>
      </p:sp>
      <p:sp>
        <p:nvSpPr>
          <p:cNvPr id="12" name="TextBox 11">
            <a:extLst>
              <a:ext uri="{FF2B5EF4-FFF2-40B4-BE49-F238E27FC236}">
                <a16:creationId xmlns:a16="http://schemas.microsoft.com/office/drawing/2014/main" id="{63894787-97B4-E93A-DE3E-071DF0B6430A}"/>
              </a:ext>
            </a:extLst>
          </p:cNvPr>
          <p:cNvSpPr txBox="1"/>
          <p:nvPr/>
        </p:nvSpPr>
        <p:spPr>
          <a:xfrm>
            <a:off x="2853087" y="1267935"/>
            <a:ext cx="2495348" cy="923330"/>
          </a:xfrm>
          <a:prstGeom prst="rect">
            <a:avLst/>
          </a:prstGeom>
          <a:noFill/>
        </p:spPr>
        <p:txBody>
          <a:bodyPr wrap="square">
            <a:spAutoFit/>
          </a:bodyPr>
          <a:lstStyle/>
          <a:p>
            <a:r>
              <a:rPr lang="en-US" sz="1800" b="0" i="0" u="none" strike="noStrike" baseline="0" dirty="0">
                <a:latin typeface="Sabon-Roman"/>
              </a:rPr>
              <a:t>Multiple horizontal and vertical lines within a closed form</a:t>
            </a:r>
            <a:endParaRPr lang="el-GR" dirty="0"/>
          </a:p>
        </p:txBody>
      </p:sp>
      <p:sp>
        <p:nvSpPr>
          <p:cNvPr id="10" name="TextBox 9">
            <a:extLst>
              <a:ext uri="{FF2B5EF4-FFF2-40B4-BE49-F238E27FC236}">
                <a16:creationId xmlns:a16="http://schemas.microsoft.com/office/drawing/2014/main" id="{51EC0A67-E8E7-6EED-7499-A964C1B5D466}"/>
              </a:ext>
            </a:extLst>
          </p:cNvPr>
          <p:cNvSpPr txBox="1"/>
          <p:nvPr/>
        </p:nvSpPr>
        <p:spPr>
          <a:xfrm>
            <a:off x="8906934" y="3373488"/>
            <a:ext cx="3386666" cy="923330"/>
          </a:xfrm>
          <a:prstGeom prst="rect">
            <a:avLst/>
          </a:prstGeom>
          <a:noFill/>
        </p:spPr>
        <p:txBody>
          <a:bodyPr wrap="square">
            <a:spAutoFit/>
          </a:bodyPr>
          <a:lstStyle/>
          <a:p>
            <a:r>
              <a:rPr lang="en-US" dirty="0">
                <a:latin typeface="Sabon-Roman"/>
              </a:rPr>
              <a:t>Transparent figures </a:t>
            </a:r>
          </a:p>
          <a:p>
            <a:r>
              <a:rPr lang="en-US" dirty="0">
                <a:latin typeface="Sabon-Roman"/>
              </a:rPr>
              <a:t>showing parts of the body that should have been hidden</a:t>
            </a:r>
            <a:endParaRPr lang="el-GR" dirty="0"/>
          </a:p>
        </p:txBody>
      </p:sp>
      <p:sp>
        <p:nvSpPr>
          <p:cNvPr id="21" name="TextBox 20">
            <a:extLst>
              <a:ext uri="{FF2B5EF4-FFF2-40B4-BE49-F238E27FC236}">
                <a16:creationId xmlns:a16="http://schemas.microsoft.com/office/drawing/2014/main" id="{C2896C02-ED88-3028-D194-07CDF7F509BD}"/>
              </a:ext>
            </a:extLst>
          </p:cNvPr>
          <p:cNvSpPr txBox="1"/>
          <p:nvPr/>
        </p:nvSpPr>
        <p:spPr>
          <a:xfrm>
            <a:off x="6040789" y="5699292"/>
            <a:ext cx="3470662" cy="261610"/>
          </a:xfrm>
          <a:prstGeom prst="rect">
            <a:avLst/>
          </a:prstGeom>
          <a:noFill/>
        </p:spPr>
        <p:txBody>
          <a:bodyPr wrap="square">
            <a:spAutoFit/>
          </a:bodyPr>
          <a:lstStyle/>
          <a:p>
            <a:r>
              <a:rPr lang="en-US" sz="1100" dirty="0">
                <a:effectLst/>
                <a:latin typeface="Calibri" panose="020F0502020204030204" pitchFamily="34" charset="0"/>
                <a:ea typeface="Calibri" panose="020F0502020204030204" pitchFamily="34" charset="0"/>
                <a:cs typeface="Times New Roman" panose="02020603050405020304" pitchFamily="18" charset="0"/>
              </a:rPr>
              <a:t>Byzantine Museum of Thessaloniki, </a:t>
            </a:r>
            <a:r>
              <a:rPr lang="el-GR" sz="1100" dirty="0">
                <a:effectLst/>
                <a:latin typeface="Calibri" panose="020F0502020204030204" pitchFamily="34" charset="0"/>
                <a:ea typeface="Calibri" panose="020F0502020204030204" pitchFamily="34" charset="0"/>
                <a:cs typeface="Times New Roman" panose="02020603050405020304" pitchFamily="18" charset="0"/>
              </a:rPr>
              <a:t>ΒΚ. 4493/18</a:t>
            </a:r>
            <a:endParaRPr lang="el-GR" sz="1100" dirty="0"/>
          </a:p>
        </p:txBody>
      </p:sp>
    </p:spTree>
    <p:extLst>
      <p:ext uri="{BB962C8B-B14F-4D97-AF65-F5344CB8AC3E}">
        <p14:creationId xmlns:p14="http://schemas.microsoft.com/office/powerpoint/2010/main" val="3924124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2BE8A7-46FC-3DEB-8ED5-2EC498BDB18D}"/>
              </a:ext>
            </a:extLst>
          </p:cNvPr>
          <p:cNvSpPr>
            <a:spLocks noGrp="1"/>
          </p:cNvSpPr>
          <p:nvPr>
            <p:ph type="title"/>
          </p:nvPr>
        </p:nvSpPr>
        <p:spPr>
          <a:xfrm>
            <a:off x="646111" y="452718"/>
            <a:ext cx="9896235" cy="1400530"/>
          </a:xfrm>
        </p:spPr>
        <p:txBody>
          <a:bodyPr/>
          <a:lstStyle/>
          <a:p>
            <a:r>
              <a:rPr lang="en-US" sz="3200" dirty="0"/>
              <a:t>Graffiti of athletes and students (7-18 years old)</a:t>
            </a:r>
            <a:endParaRPr lang="el-GR" sz="3200" dirty="0"/>
          </a:p>
        </p:txBody>
      </p:sp>
      <p:pic>
        <p:nvPicPr>
          <p:cNvPr id="4" name="Θέση περιεχομένου 3">
            <a:extLst>
              <a:ext uri="{FF2B5EF4-FFF2-40B4-BE49-F238E27FC236}">
                <a16:creationId xmlns:a16="http://schemas.microsoft.com/office/drawing/2014/main" id="{815ECED8-66F6-1CBB-D1C3-9009A4AAD5FE}"/>
              </a:ext>
            </a:extLst>
          </p:cNvPr>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66471"/>
          <a:stretch/>
        </p:blipFill>
        <p:spPr bwMode="auto">
          <a:xfrm>
            <a:off x="300060" y="1271169"/>
            <a:ext cx="3753374" cy="1085988"/>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3AD00ADC-FCA3-9394-4CF5-CE4CC4E30B24}"/>
              </a:ext>
            </a:extLst>
          </p:cNvPr>
          <p:cNvSpPr txBox="1"/>
          <p:nvPr/>
        </p:nvSpPr>
        <p:spPr>
          <a:xfrm>
            <a:off x="300060" y="2486633"/>
            <a:ext cx="1797488" cy="261610"/>
          </a:xfrm>
          <a:prstGeom prst="rect">
            <a:avLst/>
          </a:prstGeom>
          <a:noFill/>
        </p:spPr>
        <p:txBody>
          <a:bodyPr wrap="square">
            <a:spAutoFit/>
          </a:bodyPr>
          <a:lstStyle/>
          <a:p>
            <a:r>
              <a:rPr lang="en-US" sz="1100" dirty="0">
                <a:effectLst/>
                <a:latin typeface="Calibri" panose="020F0502020204030204" pitchFamily="34" charset="0"/>
                <a:ea typeface="Calibri" panose="020F0502020204030204" pitchFamily="34" charset="0"/>
                <a:cs typeface="Times New Roman" panose="02020603050405020304" pitchFamily="18" charset="0"/>
              </a:rPr>
              <a:t>Miller 1990: 189, fig. 66</a:t>
            </a:r>
            <a:endParaRPr lang="el-GR" sz="1100" dirty="0"/>
          </a:p>
        </p:txBody>
      </p:sp>
      <p:pic>
        <p:nvPicPr>
          <p:cNvPr id="8" name="Εικόνα 7">
            <a:extLst>
              <a:ext uri="{FF2B5EF4-FFF2-40B4-BE49-F238E27FC236}">
                <a16:creationId xmlns:a16="http://schemas.microsoft.com/office/drawing/2014/main" id="{DA088212-B6F7-4E97-8D48-4DC9B1AD29F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423"/>
          <a:stretch/>
        </p:blipFill>
        <p:spPr bwMode="auto">
          <a:xfrm>
            <a:off x="271429" y="4493869"/>
            <a:ext cx="3431327" cy="1512963"/>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321CCDE9-498A-20B3-F777-672FFB2A1EBE}"/>
              </a:ext>
            </a:extLst>
          </p:cNvPr>
          <p:cNvSpPr txBox="1"/>
          <p:nvPr/>
        </p:nvSpPr>
        <p:spPr>
          <a:xfrm>
            <a:off x="186191" y="6114193"/>
            <a:ext cx="4228260" cy="646331"/>
          </a:xfrm>
          <a:prstGeom prst="rect">
            <a:avLst/>
          </a:prstGeom>
          <a:noFill/>
        </p:spPr>
        <p:txBody>
          <a:bodyPr wrap="square">
            <a:spAutoFit/>
          </a:bodyPr>
          <a:lstStyle/>
          <a:p>
            <a:r>
              <a:rPr lang="el-GR" sz="1200" dirty="0"/>
              <a:t>http://www.edr-edr.it/edr_programmi/view_img.php?lang=en&amp;id_nr=152017</a:t>
            </a:r>
          </a:p>
        </p:txBody>
      </p:sp>
      <p:pic>
        <p:nvPicPr>
          <p:cNvPr id="13" name="Εικόνα 12">
            <a:extLst>
              <a:ext uri="{FF2B5EF4-FFF2-40B4-BE49-F238E27FC236}">
                <a16:creationId xmlns:a16="http://schemas.microsoft.com/office/drawing/2014/main" id="{B37DF1EE-098E-499F-23E8-9E22F6163EA6}"/>
              </a:ext>
            </a:extLst>
          </p:cNvPr>
          <p:cNvPicPr>
            <a:picLocks noChangeAspect="1"/>
          </p:cNvPicPr>
          <p:nvPr/>
        </p:nvPicPr>
        <p:blipFill>
          <a:blip r:embed="rId6"/>
          <a:stretch>
            <a:fillRect/>
          </a:stretch>
        </p:blipFill>
        <p:spPr>
          <a:xfrm>
            <a:off x="7888300" y="2491995"/>
            <a:ext cx="4228260" cy="4268529"/>
          </a:xfrm>
          <a:prstGeom prst="rect">
            <a:avLst/>
          </a:prstGeom>
        </p:spPr>
      </p:pic>
      <p:sp>
        <p:nvSpPr>
          <p:cNvPr id="7" name="Φυσαλίδα σκέψης: Σύννεφο 6">
            <a:extLst>
              <a:ext uri="{FF2B5EF4-FFF2-40B4-BE49-F238E27FC236}">
                <a16:creationId xmlns:a16="http://schemas.microsoft.com/office/drawing/2014/main" id="{54AA2258-6E65-8C91-CA38-BC4931E0D587}"/>
              </a:ext>
            </a:extLst>
          </p:cNvPr>
          <p:cNvSpPr/>
          <p:nvPr/>
        </p:nvSpPr>
        <p:spPr>
          <a:xfrm>
            <a:off x="5892800" y="1196623"/>
            <a:ext cx="4649546" cy="1828800"/>
          </a:xfrm>
          <a:prstGeom prst="cloudCallout">
            <a:avLst>
              <a:gd name="adj1" fmla="val 27241"/>
              <a:gd name="adj2" fmla="val 79354"/>
            </a:avLst>
          </a:prstGeom>
          <a:solidFill>
            <a:schemeClr val="tx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TextBox 8">
            <a:extLst>
              <a:ext uri="{FF2B5EF4-FFF2-40B4-BE49-F238E27FC236}">
                <a16:creationId xmlns:a16="http://schemas.microsoft.com/office/drawing/2014/main" id="{6089E863-758B-7843-132B-E5A11F59E021}"/>
              </a:ext>
            </a:extLst>
          </p:cNvPr>
          <p:cNvSpPr txBox="1"/>
          <p:nvPr/>
        </p:nvSpPr>
        <p:spPr>
          <a:xfrm>
            <a:off x="6481388" y="1417109"/>
            <a:ext cx="3815202" cy="1200329"/>
          </a:xfrm>
          <a:prstGeom prst="rect">
            <a:avLst/>
          </a:prstGeom>
          <a:noFill/>
        </p:spPr>
        <p:txBody>
          <a:bodyPr wrap="square">
            <a:spAutoFit/>
          </a:bodyPr>
          <a:lstStyle/>
          <a:p>
            <a:r>
              <a:rPr lang="el-GR" dirty="0" err="1">
                <a:solidFill>
                  <a:schemeClr val="accent1"/>
                </a:solidFill>
              </a:rPr>
              <a:t>Friends</a:t>
            </a:r>
            <a:r>
              <a:rPr lang="en-US" dirty="0">
                <a:solidFill>
                  <a:schemeClr val="accent1"/>
                </a:solidFill>
              </a:rPr>
              <a:t>: </a:t>
            </a:r>
          </a:p>
          <a:p>
            <a:r>
              <a:rPr lang="el-GR" dirty="0" err="1">
                <a:solidFill>
                  <a:schemeClr val="accent1"/>
                </a:solidFill>
              </a:rPr>
              <a:t>Stratonicus</a:t>
            </a:r>
            <a:r>
              <a:rPr lang="el-GR" dirty="0">
                <a:solidFill>
                  <a:schemeClr val="accent1"/>
                </a:solidFill>
              </a:rPr>
              <a:t>,</a:t>
            </a:r>
            <a:r>
              <a:rPr lang="en-US" dirty="0">
                <a:solidFill>
                  <a:schemeClr val="accent1"/>
                </a:solidFill>
              </a:rPr>
              <a:t> </a:t>
            </a:r>
            <a:r>
              <a:rPr lang="en-US" dirty="0" err="1">
                <a:solidFill>
                  <a:schemeClr val="accent1"/>
                </a:solidFill>
              </a:rPr>
              <a:t>Symmachos</a:t>
            </a:r>
            <a:r>
              <a:rPr lang="el-GR" dirty="0">
                <a:solidFill>
                  <a:schemeClr val="accent1"/>
                </a:solidFill>
              </a:rPr>
              <a:t>, </a:t>
            </a:r>
            <a:endParaRPr lang="en-US" dirty="0">
              <a:solidFill>
                <a:schemeClr val="accent1"/>
              </a:solidFill>
            </a:endParaRPr>
          </a:p>
          <a:p>
            <a:r>
              <a:rPr lang="el-GR" dirty="0" err="1">
                <a:solidFill>
                  <a:schemeClr val="accent1"/>
                </a:solidFill>
              </a:rPr>
              <a:t>Phormion</a:t>
            </a:r>
            <a:r>
              <a:rPr lang="el-GR" dirty="0">
                <a:solidFill>
                  <a:schemeClr val="accent1"/>
                </a:solidFill>
              </a:rPr>
              <a:t>, </a:t>
            </a:r>
            <a:r>
              <a:rPr lang="el-GR" dirty="0" err="1">
                <a:solidFill>
                  <a:schemeClr val="accent1"/>
                </a:solidFill>
              </a:rPr>
              <a:t>Seleucus</a:t>
            </a:r>
            <a:r>
              <a:rPr lang="el-GR" dirty="0">
                <a:solidFill>
                  <a:schemeClr val="accent1"/>
                </a:solidFill>
              </a:rPr>
              <a:t>, </a:t>
            </a:r>
            <a:r>
              <a:rPr lang="el-GR" dirty="0" err="1">
                <a:solidFill>
                  <a:schemeClr val="accent1"/>
                </a:solidFill>
              </a:rPr>
              <a:t>Eubius</a:t>
            </a:r>
            <a:r>
              <a:rPr lang="el-GR" dirty="0">
                <a:solidFill>
                  <a:schemeClr val="accent1"/>
                </a:solidFill>
              </a:rPr>
              <a:t>, </a:t>
            </a:r>
            <a:endParaRPr lang="en-US" dirty="0">
              <a:solidFill>
                <a:schemeClr val="accent1"/>
              </a:solidFill>
            </a:endParaRPr>
          </a:p>
          <a:p>
            <a:r>
              <a:rPr lang="el-GR" dirty="0" err="1">
                <a:solidFill>
                  <a:schemeClr val="accent1"/>
                </a:solidFill>
              </a:rPr>
              <a:t>Heliodorus</a:t>
            </a:r>
            <a:r>
              <a:rPr lang="en-US" dirty="0">
                <a:solidFill>
                  <a:schemeClr val="accent1"/>
                </a:solidFill>
              </a:rPr>
              <a:t> (</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Attica</a:t>
            </a:r>
            <a:r>
              <a:rPr lang="el-GR"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IG II² 4256</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t>
            </a:r>
            <a:endParaRPr lang="el-GR" dirty="0">
              <a:solidFill>
                <a:schemeClr val="accent1"/>
              </a:solidFill>
            </a:endParaRPr>
          </a:p>
        </p:txBody>
      </p:sp>
      <p:sp>
        <p:nvSpPr>
          <p:cNvPr id="12" name="TextBox 11">
            <a:extLst>
              <a:ext uri="{FF2B5EF4-FFF2-40B4-BE49-F238E27FC236}">
                <a16:creationId xmlns:a16="http://schemas.microsoft.com/office/drawing/2014/main" id="{4461C5F3-32F4-95C1-A236-C743CA785558}"/>
              </a:ext>
            </a:extLst>
          </p:cNvPr>
          <p:cNvSpPr txBox="1"/>
          <p:nvPr/>
        </p:nvSpPr>
        <p:spPr>
          <a:xfrm>
            <a:off x="2204456" y="2505670"/>
            <a:ext cx="4228260" cy="923330"/>
          </a:xfrm>
          <a:prstGeom prst="rect">
            <a:avLst/>
          </a:prstGeom>
          <a:noFill/>
        </p:spPr>
        <p:txBody>
          <a:bodyPr wrap="square">
            <a:spAutoFit/>
          </a:bodyPr>
          <a:lstStyle/>
          <a:p>
            <a:r>
              <a:rPr lang="en-US" dirty="0" err="1"/>
              <a:t>Akrotatos</a:t>
            </a:r>
            <a:r>
              <a:rPr lang="en-US" dirty="0"/>
              <a:t> is beautiful according to the person who writes (this)</a:t>
            </a:r>
          </a:p>
          <a:p>
            <a:r>
              <a:rPr lang="el-GR"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Nemea</a:t>
            </a:r>
            <a:r>
              <a:rPr lang="el-GR" sz="1800" dirty="0">
                <a:effectLst/>
                <a:latin typeface="Calibri" panose="020F0502020204030204" pitchFamily="34" charset="0"/>
                <a:ea typeface="Calibri" panose="020F0502020204030204" pitchFamily="34" charset="0"/>
                <a:cs typeface="Times New Roman" panose="02020603050405020304" pitchFamily="18" charset="0"/>
              </a:rPr>
              <a:t> (</a:t>
            </a:r>
            <a:r>
              <a:rPr lang="el-GR" sz="1800" dirty="0" err="1">
                <a:effectLst/>
                <a:latin typeface="Calibri" panose="020F0502020204030204" pitchFamily="34" charset="0"/>
                <a:ea typeface="Calibri" panose="020F0502020204030204" pitchFamily="34" charset="0"/>
                <a:cs typeface="Times New Roman" panose="02020603050405020304" pitchFamily="18" charset="0"/>
              </a:rPr>
              <a:t>Graf</a:t>
            </a:r>
            <a:r>
              <a:rPr lang="el-GR" sz="1800" dirty="0">
                <a:effectLst/>
                <a:latin typeface="Calibri" panose="020F0502020204030204" pitchFamily="34" charset="0"/>
                <a:ea typeface="Calibri" panose="020F0502020204030204" pitchFamily="34" charset="0"/>
                <a:cs typeface="Times New Roman" panose="02020603050405020304" pitchFamily="18" charset="0"/>
              </a:rPr>
              <a:t> 14 C – D)</a:t>
            </a:r>
            <a:endParaRPr lang="el-GR" dirty="0"/>
          </a:p>
        </p:txBody>
      </p:sp>
      <p:sp>
        <p:nvSpPr>
          <p:cNvPr id="15" name="TextBox 14">
            <a:extLst>
              <a:ext uri="{FF2B5EF4-FFF2-40B4-BE49-F238E27FC236}">
                <a16:creationId xmlns:a16="http://schemas.microsoft.com/office/drawing/2014/main" id="{DF77A8DC-106D-8835-0F5C-D8B9CAE46326}"/>
              </a:ext>
            </a:extLst>
          </p:cNvPr>
          <p:cNvSpPr txBox="1"/>
          <p:nvPr/>
        </p:nvSpPr>
        <p:spPr>
          <a:xfrm>
            <a:off x="3816367" y="4460577"/>
            <a:ext cx="6096000" cy="1477328"/>
          </a:xfrm>
          <a:prstGeom prst="rect">
            <a:avLst/>
          </a:prstGeom>
          <a:noFill/>
        </p:spPr>
        <p:txBody>
          <a:bodyPr wrap="square">
            <a:spAutoFit/>
          </a:bodyPr>
          <a:lstStyle/>
          <a:p>
            <a:r>
              <a:rPr lang="en-US" dirty="0"/>
              <a:t>Africanus </a:t>
            </a:r>
            <a:r>
              <a:rPr lang="el-GR" dirty="0" err="1"/>
              <a:t>is</a:t>
            </a:r>
            <a:r>
              <a:rPr lang="el-GR" dirty="0"/>
              <a:t> </a:t>
            </a:r>
            <a:r>
              <a:rPr lang="el-GR" dirty="0" err="1"/>
              <a:t>dead</a:t>
            </a:r>
            <a:endParaRPr lang="en-US" dirty="0"/>
          </a:p>
          <a:p>
            <a:r>
              <a:rPr lang="el-GR" dirty="0" err="1"/>
              <a:t>writes</a:t>
            </a:r>
            <a:r>
              <a:rPr lang="el-GR" dirty="0"/>
              <a:t> a </a:t>
            </a:r>
            <a:r>
              <a:rPr lang="el-GR" dirty="0" err="1"/>
              <a:t>boy</a:t>
            </a:r>
            <a:r>
              <a:rPr lang="el-GR" dirty="0"/>
              <a:t>, </a:t>
            </a:r>
            <a:r>
              <a:rPr lang="el-GR" dirty="0" err="1"/>
              <a:t>Rustic</a:t>
            </a:r>
            <a:r>
              <a:rPr lang="en-US" dirty="0"/>
              <a:t>us</a:t>
            </a:r>
          </a:p>
          <a:p>
            <a:r>
              <a:rPr lang="el-GR" dirty="0" err="1"/>
              <a:t>his</a:t>
            </a:r>
            <a:r>
              <a:rPr lang="el-GR" dirty="0"/>
              <a:t> </a:t>
            </a:r>
            <a:r>
              <a:rPr lang="el-GR" dirty="0" err="1"/>
              <a:t>classmate</a:t>
            </a:r>
            <a:r>
              <a:rPr lang="el-GR" dirty="0"/>
              <a:t>, </a:t>
            </a:r>
            <a:endParaRPr lang="en-US" dirty="0"/>
          </a:p>
          <a:p>
            <a:r>
              <a:rPr lang="el-GR" dirty="0" err="1"/>
              <a:t>who</a:t>
            </a:r>
            <a:r>
              <a:rPr lang="el-GR" dirty="0"/>
              <a:t> </a:t>
            </a:r>
            <a:r>
              <a:rPr lang="el-GR" dirty="0" err="1"/>
              <a:t>feels</a:t>
            </a:r>
            <a:r>
              <a:rPr lang="el-GR" dirty="0"/>
              <a:t> </a:t>
            </a:r>
            <a:r>
              <a:rPr lang="el-GR" dirty="0" err="1"/>
              <a:t>sorry</a:t>
            </a:r>
            <a:r>
              <a:rPr lang="el-GR" dirty="0"/>
              <a:t> for African</a:t>
            </a:r>
            <a:r>
              <a:rPr lang="en-US" dirty="0"/>
              <a:t>us</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Pompei, CIL 4 2258</a:t>
            </a:r>
            <a:endParaRPr lang="el-GR" dirty="0"/>
          </a:p>
        </p:txBody>
      </p:sp>
    </p:spTree>
    <p:extLst>
      <p:ext uri="{BB962C8B-B14F-4D97-AF65-F5344CB8AC3E}">
        <p14:creationId xmlns:p14="http://schemas.microsoft.com/office/powerpoint/2010/main" val="367465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48C017-AEFD-3D0B-D9E6-49871C940133}"/>
              </a:ext>
            </a:extLst>
          </p:cNvPr>
          <p:cNvSpPr>
            <a:spLocks noGrp="1"/>
          </p:cNvSpPr>
          <p:nvPr>
            <p:ph type="title"/>
          </p:nvPr>
        </p:nvSpPr>
        <p:spPr/>
        <p:txBody>
          <a:bodyPr/>
          <a:lstStyle/>
          <a:p>
            <a:r>
              <a:rPr lang="en-US" sz="3200" dirty="0"/>
              <a:t>Graffiti before adulthood (18 - 20 years old)</a:t>
            </a:r>
            <a:endParaRPr lang="el-GR" sz="3200" dirty="0"/>
          </a:p>
        </p:txBody>
      </p:sp>
      <p:sp>
        <p:nvSpPr>
          <p:cNvPr id="7" name="TextBox 6">
            <a:extLst>
              <a:ext uri="{FF2B5EF4-FFF2-40B4-BE49-F238E27FC236}">
                <a16:creationId xmlns:a16="http://schemas.microsoft.com/office/drawing/2014/main" id="{461DCF47-153F-7546-6002-F7CAAEF7B1F3}"/>
              </a:ext>
            </a:extLst>
          </p:cNvPr>
          <p:cNvSpPr txBox="1"/>
          <p:nvPr/>
        </p:nvSpPr>
        <p:spPr>
          <a:xfrm>
            <a:off x="478457" y="6315860"/>
            <a:ext cx="6096000" cy="261610"/>
          </a:xfrm>
          <a:prstGeom prst="rect">
            <a:avLst/>
          </a:prstGeom>
          <a:noFill/>
        </p:spPr>
        <p:txBody>
          <a:bodyPr wrap="square">
            <a:spAutoFit/>
          </a:bodyPr>
          <a:lstStyle/>
          <a:p>
            <a:r>
              <a:rPr lang="el-GR" sz="1100" dirty="0">
                <a:effectLst/>
                <a:latin typeface="Calibri" panose="020F0502020204030204" pitchFamily="34" charset="0"/>
                <a:ea typeface="Calibri" panose="020F0502020204030204" pitchFamily="34" charset="0"/>
                <a:cs typeface="Times New Roman" panose="02020603050405020304" pitchFamily="18" charset="0"/>
              </a:rPr>
              <a:t>Σούρα 2017: 76, </a:t>
            </a:r>
            <a:r>
              <a:rPr lang="el-GR" sz="1100" dirty="0" err="1">
                <a:effectLst/>
                <a:latin typeface="Calibri" panose="020F0502020204030204" pitchFamily="34" charset="0"/>
                <a:ea typeface="Calibri" panose="020F0502020204030204" pitchFamily="34" charset="0"/>
                <a:cs typeface="Times New Roman" panose="02020603050405020304" pitchFamily="18" charset="0"/>
              </a:rPr>
              <a:t>εικ</a:t>
            </a:r>
            <a:r>
              <a:rPr lang="el-GR" sz="1100" dirty="0">
                <a:effectLst/>
                <a:latin typeface="Calibri" panose="020F0502020204030204" pitchFamily="34" charset="0"/>
                <a:ea typeface="Calibri" panose="020F0502020204030204" pitchFamily="34" charset="0"/>
                <a:cs typeface="Times New Roman" panose="02020603050405020304" pitchFamily="18" charset="0"/>
              </a:rPr>
              <a:t>. 7, Σχ. 3</a:t>
            </a:r>
            <a:endParaRPr lang="el-GR" sz="1100" dirty="0"/>
          </a:p>
        </p:txBody>
      </p:sp>
      <p:pic>
        <p:nvPicPr>
          <p:cNvPr id="12" name="Εικόνα 11">
            <a:extLst>
              <a:ext uri="{FF2B5EF4-FFF2-40B4-BE49-F238E27FC236}">
                <a16:creationId xmlns:a16="http://schemas.microsoft.com/office/drawing/2014/main" id="{53E905FF-E307-9B56-A6D1-52B22C4D629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9628" b="52910" l="12720" r="51984">
                        <a14:foregroundMark x1="19679" y1="21664" x2="24087" y2="21509"/>
                        <a14:foregroundMark x1="20088" y1="22262" x2="24307" y2="22107"/>
                        <a14:foregroundMark x1="15145" y1="33060" x2="26826" y2="47842"/>
                        <a14:foregroundMark x1="40082" y1="30825" x2="41467" y2="48816"/>
                        <a14:foregroundMark x1="13980" y1="45696" x2="12720" y2="36446"/>
                        <a14:foregroundMark x1="51134" y1="36004" x2="51354" y2="40960"/>
                        <a14:foregroundMark x1="23048" y1="22549" x2="26511" y2="28546"/>
                        <a14:foregroundMark x1="24402" y1="37707" x2="40712" y2="34831"/>
                        <a14:foregroundMark x1="26732" y1="42974" x2="39987" y2="39500"/>
                        <a14:foregroundMark x1="28621" y1="44678" x2="32084" y2="31135"/>
                        <a14:foregroundMark x1="19553" y1="38239" x2="30101" y2="29807"/>
                        <a14:foregroundMark x1="22513" y1="27064" x2="19773" y2="21730"/>
                      </a14:backgroundRemoval>
                    </a14:imgEffect>
                  </a14:imgLayer>
                </a14:imgProps>
              </a:ext>
            </a:extLst>
          </a:blip>
          <a:srcRect l="10781" t="19266" r="60748" b="63308"/>
          <a:stretch/>
        </p:blipFill>
        <p:spPr>
          <a:xfrm rot="752815">
            <a:off x="8102876" y="3584873"/>
            <a:ext cx="4342520" cy="3782007"/>
          </a:xfrm>
          <a:prstGeom prst="rect">
            <a:avLst/>
          </a:prstGeom>
        </p:spPr>
      </p:pic>
      <p:sp>
        <p:nvSpPr>
          <p:cNvPr id="11" name="Φυσαλίδα σκέψης: Σύννεφο 10">
            <a:extLst>
              <a:ext uri="{FF2B5EF4-FFF2-40B4-BE49-F238E27FC236}">
                <a16:creationId xmlns:a16="http://schemas.microsoft.com/office/drawing/2014/main" id="{DD0939A0-1915-1D45-2D7F-C81FF18B0A9A}"/>
              </a:ext>
            </a:extLst>
          </p:cNvPr>
          <p:cNvSpPr/>
          <p:nvPr/>
        </p:nvSpPr>
        <p:spPr>
          <a:xfrm>
            <a:off x="3956872" y="1118901"/>
            <a:ext cx="5683704" cy="2390371"/>
          </a:xfrm>
          <a:prstGeom prst="cloudCallout">
            <a:avLst>
              <a:gd name="adj1" fmla="val 40089"/>
              <a:gd name="adj2" fmla="val 73834"/>
            </a:avLst>
          </a:prstGeom>
          <a:solidFill>
            <a:schemeClr val="tx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I 6, 1213)</a:t>
            </a:r>
            <a:endParaRPr lang="el-GR" dirty="0"/>
          </a:p>
        </p:txBody>
      </p:sp>
      <p:sp>
        <p:nvSpPr>
          <p:cNvPr id="13" name="TextBox 12">
            <a:extLst>
              <a:ext uri="{FF2B5EF4-FFF2-40B4-BE49-F238E27FC236}">
                <a16:creationId xmlns:a16="http://schemas.microsoft.com/office/drawing/2014/main" id="{FF397579-5708-079E-02CE-61500D891DBB}"/>
              </a:ext>
            </a:extLst>
          </p:cNvPr>
          <p:cNvSpPr txBox="1"/>
          <p:nvPr/>
        </p:nvSpPr>
        <p:spPr>
          <a:xfrm>
            <a:off x="4647888" y="1584686"/>
            <a:ext cx="4884636" cy="1477328"/>
          </a:xfrm>
          <a:prstGeom prst="rect">
            <a:avLst/>
          </a:prstGeom>
          <a:noFill/>
        </p:spPr>
        <p:txBody>
          <a:bodyPr wrap="square">
            <a:spAutoFit/>
          </a:bodyPr>
          <a:lstStyle/>
          <a:p>
            <a:r>
              <a:rPr lang="en-US" dirty="0">
                <a:solidFill>
                  <a:schemeClr val="accent1">
                    <a:lumMod val="50000"/>
                  </a:schemeClr>
                </a:solidFill>
              </a:rPr>
              <a:t>I, </a:t>
            </a:r>
            <a:r>
              <a:rPr lang="en-US" dirty="0" err="1">
                <a:solidFill>
                  <a:schemeClr val="accent1">
                    <a:lumMod val="50000"/>
                  </a:schemeClr>
                </a:solidFill>
              </a:rPr>
              <a:t>Damodorus</a:t>
            </a:r>
            <a:r>
              <a:rPr lang="en-US" dirty="0">
                <a:solidFill>
                  <a:schemeClr val="accent1">
                    <a:lumMod val="50000"/>
                  </a:schemeClr>
                </a:solidFill>
              </a:rPr>
              <a:t>, love </a:t>
            </a:r>
            <a:r>
              <a:rPr lang="en-US" dirty="0" err="1">
                <a:solidFill>
                  <a:schemeClr val="accent1">
                    <a:lumMod val="50000"/>
                  </a:schemeClr>
                </a:solidFill>
              </a:rPr>
              <a:t>Apollocrates</a:t>
            </a:r>
            <a:r>
              <a:rPr lang="en-US" dirty="0">
                <a:solidFill>
                  <a:schemeClr val="accent1">
                    <a:lumMod val="50000"/>
                  </a:schemeClr>
                </a:solidFill>
              </a:rPr>
              <a:t> of course, but I burn for Epigonus</a:t>
            </a:r>
            <a:r>
              <a:rPr lang="el-GR" dirty="0">
                <a:solidFill>
                  <a:schemeClr val="accent1">
                    <a:lumMod val="50000"/>
                  </a:schemeClr>
                </a:solidFill>
              </a:rPr>
              <a:t>. </a:t>
            </a:r>
            <a:endParaRPr lang="en-US" dirty="0">
              <a:solidFill>
                <a:schemeClr val="accent1">
                  <a:lumMod val="50000"/>
                </a:schemeClr>
              </a:solidFill>
            </a:endParaRPr>
          </a:p>
          <a:p>
            <a:r>
              <a:rPr lang="en-US" dirty="0">
                <a:solidFill>
                  <a:schemeClr val="accent1">
                    <a:lumMod val="50000"/>
                  </a:schemeClr>
                </a:solidFill>
              </a:rPr>
              <a:t>(I write) as I guard the citadel of the </a:t>
            </a:r>
            <a:r>
              <a:rPr lang="en-US" dirty="0" err="1">
                <a:solidFill>
                  <a:schemeClr val="accent1">
                    <a:lumMod val="50000"/>
                  </a:schemeClr>
                </a:solidFill>
              </a:rPr>
              <a:t>Corsians</a:t>
            </a:r>
            <a:r>
              <a:rPr lang="el-GR" dirty="0">
                <a:solidFill>
                  <a:schemeClr val="accent1">
                    <a:lumMod val="50000"/>
                  </a:schemeClr>
                </a:solidFill>
              </a:rPr>
              <a:t> </a:t>
            </a:r>
          </a:p>
          <a:p>
            <a:pPr algn="ctr"/>
            <a:r>
              <a:rPr lang="en-US" dirty="0">
                <a:solidFill>
                  <a:schemeClr val="accent1">
                    <a:lumMod val="50000"/>
                  </a:schemeClr>
                </a:solidFill>
              </a:rPr>
              <a:t>(</a:t>
            </a:r>
            <a:r>
              <a:rPr lang="en-US" dirty="0" err="1">
                <a:solidFill>
                  <a:schemeClr val="accent1">
                    <a:lumMod val="50000"/>
                  </a:schemeClr>
                </a:solidFill>
              </a:rPr>
              <a:t>Fournoi</a:t>
            </a:r>
            <a:r>
              <a:rPr lang="en-US" dirty="0">
                <a:solidFill>
                  <a:schemeClr val="accent1">
                    <a:lumMod val="50000"/>
                  </a:schemeClr>
                </a:solidFill>
              </a:rPr>
              <a:t> island, IG XII 6, 1213)</a:t>
            </a:r>
            <a:endParaRPr lang="el-GR" dirty="0">
              <a:solidFill>
                <a:schemeClr val="accent1">
                  <a:lumMod val="50000"/>
                </a:schemeClr>
              </a:solidFill>
            </a:endParaRPr>
          </a:p>
        </p:txBody>
      </p:sp>
      <p:pic>
        <p:nvPicPr>
          <p:cNvPr id="19" name="Εικόνα 18">
            <a:extLst>
              <a:ext uri="{FF2B5EF4-FFF2-40B4-BE49-F238E27FC236}">
                <a16:creationId xmlns:a16="http://schemas.microsoft.com/office/drawing/2014/main" id="{3C79DA20-5D50-7062-908C-279622ACE40E}"/>
              </a:ext>
            </a:extLst>
          </p:cNvPr>
          <p:cNvPicPr>
            <a:picLocks noChangeAspect="1"/>
          </p:cNvPicPr>
          <p:nvPr/>
        </p:nvPicPr>
        <p:blipFill>
          <a:blip r:embed="rId5"/>
          <a:stretch>
            <a:fillRect/>
          </a:stretch>
        </p:blipFill>
        <p:spPr>
          <a:xfrm>
            <a:off x="232923" y="4104293"/>
            <a:ext cx="3723949" cy="2104840"/>
          </a:xfrm>
          <a:prstGeom prst="rect">
            <a:avLst/>
          </a:prstGeom>
        </p:spPr>
      </p:pic>
      <p:sp>
        <p:nvSpPr>
          <p:cNvPr id="21" name="TextBox 20">
            <a:extLst>
              <a:ext uri="{FF2B5EF4-FFF2-40B4-BE49-F238E27FC236}">
                <a16:creationId xmlns:a16="http://schemas.microsoft.com/office/drawing/2014/main" id="{18B5F1AA-EAA2-6EBA-6413-5D0B7BA88CBD}"/>
              </a:ext>
            </a:extLst>
          </p:cNvPr>
          <p:cNvSpPr txBox="1"/>
          <p:nvPr/>
        </p:nvSpPr>
        <p:spPr>
          <a:xfrm>
            <a:off x="4083756" y="4348392"/>
            <a:ext cx="6406444" cy="1477328"/>
          </a:xfrm>
          <a:prstGeom prst="rect">
            <a:avLst/>
          </a:prstGeom>
          <a:noFill/>
        </p:spPr>
        <p:txBody>
          <a:bodyPr wrap="square">
            <a:spAutoFit/>
          </a:bodyPr>
          <a:lstStyle/>
          <a:p>
            <a:endParaRPr lang="el-GR" dirty="0"/>
          </a:p>
          <a:p>
            <a:r>
              <a:rPr lang="el-GR" dirty="0" err="1"/>
              <a:t>Philot</a:t>
            </a:r>
            <a:r>
              <a:rPr lang="en-US" dirty="0"/>
              <a:t>a</a:t>
            </a:r>
            <a:r>
              <a:rPr lang="el-GR" dirty="0"/>
              <a:t>s </a:t>
            </a:r>
            <a:r>
              <a:rPr lang="el-GR" dirty="0" err="1"/>
              <a:t>finds</a:t>
            </a:r>
            <a:r>
              <a:rPr lang="el-GR" dirty="0"/>
              <a:t> </a:t>
            </a:r>
            <a:r>
              <a:rPr lang="el-GR" dirty="0" err="1"/>
              <a:t>Filemeni</a:t>
            </a:r>
            <a:r>
              <a:rPr lang="el-GR" dirty="0"/>
              <a:t> </a:t>
            </a:r>
            <a:r>
              <a:rPr lang="el-GR" dirty="0" err="1"/>
              <a:t>beautiful</a:t>
            </a:r>
            <a:r>
              <a:rPr lang="el-GR" dirty="0"/>
              <a:t>. </a:t>
            </a:r>
          </a:p>
          <a:p>
            <a:r>
              <a:rPr lang="el-GR" dirty="0" err="1"/>
              <a:t>Phaedros</a:t>
            </a:r>
            <a:r>
              <a:rPr lang="el-GR" dirty="0"/>
              <a:t> </a:t>
            </a:r>
            <a:r>
              <a:rPr lang="el-GR" dirty="0" err="1"/>
              <a:t>finds</a:t>
            </a:r>
            <a:r>
              <a:rPr lang="el-GR" dirty="0"/>
              <a:t> </a:t>
            </a:r>
            <a:r>
              <a:rPr lang="el-GR" dirty="0" err="1"/>
              <a:t>Connie</a:t>
            </a:r>
            <a:r>
              <a:rPr lang="el-GR" dirty="0"/>
              <a:t> and </a:t>
            </a:r>
            <a:r>
              <a:rPr lang="el-GR" dirty="0" err="1"/>
              <a:t>Kliti</a:t>
            </a:r>
            <a:r>
              <a:rPr lang="el-GR" dirty="0"/>
              <a:t> </a:t>
            </a:r>
            <a:r>
              <a:rPr lang="el-GR" dirty="0" err="1"/>
              <a:t>nice</a:t>
            </a:r>
            <a:r>
              <a:rPr lang="el-GR" dirty="0"/>
              <a:t>. </a:t>
            </a:r>
          </a:p>
          <a:p>
            <a:r>
              <a:rPr lang="el-GR" dirty="0" err="1"/>
              <a:t>Artilaos</a:t>
            </a:r>
            <a:r>
              <a:rPr lang="el-GR" dirty="0"/>
              <a:t> </a:t>
            </a:r>
            <a:r>
              <a:rPr lang="el-GR" dirty="0" err="1"/>
              <a:t>is</a:t>
            </a:r>
            <a:r>
              <a:rPr lang="el-GR" dirty="0"/>
              <a:t> </a:t>
            </a:r>
            <a:r>
              <a:rPr lang="el-GR" dirty="0" err="1"/>
              <a:t>handsome</a:t>
            </a:r>
            <a:endParaRPr lang="el-GR" dirty="0"/>
          </a:p>
          <a:p>
            <a:r>
              <a:rPr lang="en-US" dirty="0">
                <a:solidFill>
                  <a:schemeClr val="accent3">
                    <a:lumMod val="20000"/>
                    <a:lumOff val="80000"/>
                  </a:schemeClr>
                </a:solidFill>
              </a:rPr>
              <a:t>(</a:t>
            </a:r>
            <a:r>
              <a:rPr lang="en-US" dirty="0" err="1">
                <a:solidFill>
                  <a:schemeClr val="accent3">
                    <a:lumMod val="20000"/>
                    <a:lumOff val="80000"/>
                  </a:schemeClr>
                </a:solidFill>
              </a:rPr>
              <a:t>Dimaion</a:t>
            </a:r>
            <a:r>
              <a:rPr lang="en-US" dirty="0">
                <a:solidFill>
                  <a:schemeClr val="accent3">
                    <a:lumMod val="20000"/>
                    <a:lumOff val="80000"/>
                  </a:schemeClr>
                </a:solidFill>
              </a:rPr>
              <a:t> fortress)</a:t>
            </a:r>
            <a:endParaRPr lang="el-GR" dirty="0">
              <a:solidFill>
                <a:schemeClr val="accent3">
                  <a:lumMod val="20000"/>
                  <a:lumOff val="80000"/>
                </a:schemeClr>
              </a:solidFill>
            </a:endParaRPr>
          </a:p>
        </p:txBody>
      </p:sp>
    </p:spTree>
    <p:extLst>
      <p:ext uri="{BB962C8B-B14F-4D97-AF65-F5344CB8AC3E}">
        <p14:creationId xmlns:p14="http://schemas.microsoft.com/office/powerpoint/2010/main" val="887483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30675A-641B-56CA-2782-D1B82DAFD493}"/>
              </a:ext>
            </a:extLst>
          </p:cNvPr>
          <p:cNvSpPr>
            <a:spLocks noGrp="1"/>
          </p:cNvSpPr>
          <p:nvPr>
            <p:ph type="title"/>
          </p:nvPr>
        </p:nvSpPr>
        <p:spPr/>
        <p:txBody>
          <a:bodyPr/>
          <a:lstStyle/>
          <a:p>
            <a:r>
              <a:rPr lang="en-US" sz="3400" dirty="0">
                <a:solidFill>
                  <a:schemeClr val="tx1"/>
                </a:solidFill>
              </a:rPr>
              <a:t>Children</a:t>
            </a:r>
            <a:r>
              <a:rPr lang="en-US" sz="3400" dirty="0">
                <a:solidFill>
                  <a:schemeClr val="tx1"/>
                </a:solidFill>
                <a:latin typeface="Bradley Hand ITC" panose="03070402050302030203" pitchFamily="66" charset="0"/>
              </a:rPr>
              <a:t> </a:t>
            </a:r>
            <a:r>
              <a:rPr lang="en-US" sz="4800" b="1" i="1" dirty="0">
                <a:solidFill>
                  <a:schemeClr val="tx1"/>
                </a:solidFill>
                <a:latin typeface="Bradley Hand ITC" panose="03070402050302030203" pitchFamily="66" charset="0"/>
              </a:rPr>
              <a:t>do</a:t>
            </a:r>
            <a:r>
              <a:rPr lang="en-US" sz="3400" i="1" dirty="0">
                <a:solidFill>
                  <a:schemeClr val="tx1"/>
                </a:solidFill>
                <a:latin typeface="Bradley Hand ITC" panose="03070402050302030203" pitchFamily="66" charset="0"/>
              </a:rPr>
              <a:t> </a:t>
            </a:r>
            <a:r>
              <a:rPr lang="el-GR" sz="3400" i="1" dirty="0">
                <a:solidFill>
                  <a:schemeClr val="tx1"/>
                </a:solidFill>
                <a:latin typeface="Bradley Hand ITC" panose="03070402050302030203" pitchFamily="66" charset="0"/>
              </a:rPr>
              <a:t> </a:t>
            </a:r>
            <a:r>
              <a:rPr lang="en-US" sz="3400" i="1" dirty="0">
                <a:solidFill>
                  <a:schemeClr val="tx1"/>
                </a:solidFill>
              </a:rPr>
              <a:t>write graffiti</a:t>
            </a:r>
            <a:endParaRPr lang="el-GR" sz="3400" i="1" dirty="0">
              <a:solidFill>
                <a:schemeClr val="tx1"/>
              </a:solidFill>
            </a:endParaRPr>
          </a:p>
        </p:txBody>
      </p:sp>
      <p:sp>
        <p:nvSpPr>
          <p:cNvPr id="5" name="TextBox 4">
            <a:extLst>
              <a:ext uri="{FF2B5EF4-FFF2-40B4-BE49-F238E27FC236}">
                <a16:creationId xmlns:a16="http://schemas.microsoft.com/office/drawing/2014/main" id="{77F19BC2-6CBA-FEBF-E619-750B83AD0F73}"/>
              </a:ext>
            </a:extLst>
          </p:cNvPr>
          <p:cNvSpPr txBox="1"/>
          <p:nvPr/>
        </p:nvSpPr>
        <p:spPr>
          <a:xfrm>
            <a:off x="646110" y="5690334"/>
            <a:ext cx="10832015" cy="388696"/>
          </a:xfrm>
          <a:prstGeom prst="rect">
            <a:avLst/>
          </a:prstGeom>
          <a:noFill/>
        </p:spPr>
        <p:txBody>
          <a:bodyPr wrap="square">
            <a:spAutoFit/>
          </a:bodyPr>
          <a:lstStyle/>
          <a:p>
            <a:pPr marL="342900" lvl="0" indent="-342900">
              <a:lnSpc>
                <a:spcPct val="107000"/>
              </a:lnSpc>
              <a:spcAft>
                <a:spcPts val="800"/>
              </a:spcAft>
              <a:buFont typeface="Calibri" panose="020F050202020403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ages including children use graffiti to mark their identities and to freely express their concerns </a:t>
            </a: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Ορθογώνιο 2"/>
          <p:cNvSpPr/>
          <p:nvPr/>
        </p:nvSpPr>
        <p:spPr>
          <a:xfrm>
            <a:off x="3516573" y="3715870"/>
            <a:ext cx="8675427" cy="1200329"/>
          </a:xfrm>
          <a:prstGeom prst="rect">
            <a:avLst/>
          </a:prstGeom>
        </p:spPr>
        <p:txBody>
          <a:bodyPr wrap="square">
            <a:spAutoFit/>
          </a:bodyPr>
          <a:lstStyle/>
          <a:p>
            <a:pPr lvl="0"/>
            <a:r>
              <a:rPr lang="en-US" dirty="0"/>
              <a:t>…accompanied man from a very young age</a:t>
            </a:r>
            <a:endParaRPr lang="el-GR" dirty="0"/>
          </a:p>
          <a:p>
            <a:pPr lvl="0"/>
            <a:r>
              <a:rPr lang="en-US" dirty="0"/>
              <a:t>…followed age centered concerns</a:t>
            </a:r>
            <a:endParaRPr lang="el-GR" dirty="0"/>
          </a:p>
          <a:p>
            <a:pPr lvl="0"/>
            <a:r>
              <a:rPr lang="en-US" dirty="0"/>
              <a:t>…were part of leisure time</a:t>
            </a:r>
            <a:endParaRPr lang="el-GR" dirty="0"/>
          </a:p>
          <a:p>
            <a:pPr lvl="0"/>
            <a:r>
              <a:rPr lang="en-US" dirty="0"/>
              <a:t>…made by graffitist of the same age look very much alike</a:t>
            </a:r>
            <a:endParaRPr lang="el-GR" dirty="0"/>
          </a:p>
        </p:txBody>
      </p:sp>
      <p:sp>
        <p:nvSpPr>
          <p:cNvPr id="8" name="Ορθογώνιο 7"/>
          <p:cNvSpPr/>
          <p:nvPr/>
        </p:nvSpPr>
        <p:spPr>
          <a:xfrm>
            <a:off x="646110" y="2182505"/>
            <a:ext cx="4355680" cy="584775"/>
          </a:xfrm>
          <a:prstGeom prst="rect">
            <a:avLst/>
          </a:prstGeom>
        </p:spPr>
        <p:txBody>
          <a:bodyPr wrap="none">
            <a:spAutoFit/>
          </a:bodyPr>
          <a:lstStyle/>
          <a:p>
            <a:r>
              <a:rPr lang="en-US" sz="3200" dirty="0"/>
              <a:t>In antiquity graffiti ….</a:t>
            </a:r>
            <a:endParaRPr lang="el-GR" sz="3200" dirty="0"/>
          </a:p>
        </p:txBody>
      </p:sp>
    </p:spTree>
    <p:extLst>
      <p:ext uri="{BB962C8B-B14F-4D97-AF65-F5344CB8AC3E}">
        <p14:creationId xmlns:p14="http://schemas.microsoft.com/office/powerpoint/2010/main" val="1175447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4891E5-B98C-6F3A-98E3-720C6BB979C6}"/>
              </a:ext>
            </a:extLst>
          </p:cNvPr>
          <p:cNvSpPr>
            <a:spLocks noGrp="1"/>
          </p:cNvSpPr>
          <p:nvPr>
            <p:ph type="title"/>
          </p:nvPr>
        </p:nvSpPr>
        <p:spPr/>
        <p:txBody>
          <a:bodyPr/>
          <a:lstStyle/>
          <a:p>
            <a:r>
              <a:rPr lang="en-US" dirty="0"/>
              <a:t>Bibliography</a:t>
            </a:r>
            <a:endParaRPr lang="el-GR" dirty="0"/>
          </a:p>
        </p:txBody>
      </p:sp>
      <p:sp>
        <p:nvSpPr>
          <p:cNvPr id="3" name="Θέση περιεχομένου 2">
            <a:extLst>
              <a:ext uri="{FF2B5EF4-FFF2-40B4-BE49-F238E27FC236}">
                <a16:creationId xmlns:a16="http://schemas.microsoft.com/office/drawing/2014/main" id="{22B6CAC4-27E8-B86F-113C-E2E66ECDA301}"/>
              </a:ext>
            </a:extLst>
          </p:cNvPr>
          <p:cNvSpPr>
            <a:spLocks noGrp="1"/>
          </p:cNvSpPr>
          <p:nvPr>
            <p:ph idx="1"/>
          </p:nvPr>
        </p:nvSpPr>
        <p:spPr>
          <a:xfrm>
            <a:off x="530106" y="1288643"/>
            <a:ext cx="11193321" cy="4195481"/>
          </a:xfrm>
        </p:spPr>
        <p:txBody>
          <a:bodyPr>
            <a:normAutofit fontScale="70000" lnSpcReduction="20000"/>
          </a:bodyPr>
          <a:lstStyle/>
          <a:p>
            <a:pPr marL="0" indent="0">
              <a:buNone/>
            </a:pPr>
            <a:r>
              <a:rPr lang="en-US" dirty="0" err="1"/>
              <a:t>Hunink</a:t>
            </a:r>
            <a:r>
              <a:rPr lang="en-US" dirty="0"/>
              <a:t>, V. 2014: Oh Happy place. Pompeii in 1000 graffiti, </a:t>
            </a:r>
            <a:r>
              <a:rPr lang="en-US" dirty="0" err="1"/>
              <a:t>Apeiron</a:t>
            </a:r>
            <a:r>
              <a:rPr lang="en-US" dirty="0"/>
              <a:t> </a:t>
            </a:r>
            <a:r>
              <a:rPr lang="en-US" dirty="0" err="1"/>
              <a:t>Editori</a:t>
            </a:r>
            <a:r>
              <a:rPr lang="en-US" dirty="0"/>
              <a:t>.</a:t>
            </a:r>
          </a:p>
          <a:p>
            <a:pPr marL="0" indent="0">
              <a:buNone/>
            </a:pPr>
            <a:r>
              <a:rPr lang="en-US" dirty="0"/>
              <a:t>Huntley, </a:t>
            </a:r>
            <a:r>
              <a:rPr lang="el-GR" dirty="0"/>
              <a:t>Κ. 2017: </a:t>
            </a:r>
            <a:r>
              <a:rPr lang="en-US" dirty="0"/>
              <a:t>The writing on the wall. Age, agency and material culture in Roman Campania, in </a:t>
            </a:r>
            <a:r>
              <a:rPr lang="en-US" dirty="0" err="1"/>
              <a:t>Laes</a:t>
            </a:r>
            <a:r>
              <a:rPr lang="en-US" dirty="0"/>
              <a:t>, Chr. &amp; </a:t>
            </a:r>
            <a:r>
              <a:rPr lang="en-US" dirty="0" err="1"/>
              <a:t>Vulanto</a:t>
            </a:r>
            <a:r>
              <a:rPr lang="en-US" dirty="0"/>
              <a:t>, V. (eds.) Children and everyday life in the </a:t>
            </a:r>
            <a:r>
              <a:rPr lang="en-US" dirty="0" err="1"/>
              <a:t>roma</a:t>
            </a:r>
            <a:r>
              <a:rPr lang="en-US" dirty="0"/>
              <a:t> and late antique world, </a:t>
            </a:r>
            <a:r>
              <a:rPr lang="en-US" dirty="0" err="1"/>
              <a:t>Routledge</a:t>
            </a:r>
            <a:r>
              <a:rPr lang="en-US" dirty="0"/>
              <a:t>, London and New York, pp. 137- 154.</a:t>
            </a:r>
          </a:p>
          <a:p>
            <a:pPr marL="0" indent="0">
              <a:buNone/>
            </a:pPr>
            <a:r>
              <a:rPr lang="en-US" dirty="0"/>
              <a:t>Huntley, K. 2012: Identifying Children’s Graffiti in Roman Campania: A Developmental Psychological Approach», </a:t>
            </a:r>
            <a:r>
              <a:rPr lang="el-GR" dirty="0"/>
              <a:t>στο </a:t>
            </a:r>
            <a:r>
              <a:rPr lang="en-US" dirty="0"/>
              <a:t>Baird, J. &amp; Taylor Cl. (</a:t>
            </a:r>
            <a:r>
              <a:rPr lang="en-US" dirty="0" err="1"/>
              <a:t>eds</a:t>
            </a:r>
            <a:r>
              <a:rPr lang="en-US" dirty="0"/>
              <a:t>): Ancient Graffiti in Context, </a:t>
            </a:r>
            <a:r>
              <a:rPr lang="en-US" dirty="0" err="1"/>
              <a:t>Routledge</a:t>
            </a:r>
            <a:r>
              <a:rPr lang="en-US" dirty="0"/>
              <a:t>, pp.69-89.</a:t>
            </a:r>
          </a:p>
          <a:p>
            <a:pPr marL="0" indent="0">
              <a:buNone/>
            </a:pPr>
            <a:r>
              <a:rPr lang="en-US" dirty="0"/>
              <a:t>Lang, M. 1976: The Athenian Agora, Vol. XXI: Graffiti and </a:t>
            </a:r>
            <a:r>
              <a:rPr lang="en-US" dirty="0" err="1"/>
              <a:t>dipinti</a:t>
            </a:r>
            <a:r>
              <a:rPr lang="en-US" dirty="0"/>
              <a:t>, The American School of Classical Studies at Athens, Princeton, New Jersey. </a:t>
            </a:r>
          </a:p>
          <a:p>
            <a:pPr marL="0" indent="0">
              <a:buNone/>
            </a:pPr>
            <a:r>
              <a:rPr lang="en-US" dirty="0" err="1"/>
              <a:t>Lohmann</a:t>
            </a:r>
            <a:r>
              <a:rPr lang="en-US" dirty="0"/>
              <a:t>, P. 2018: Graffiti </a:t>
            </a:r>
            <a:r>
              <a:rPr lang="en-US" dirty="0" err="1"/>
              <a:t>als</a:t>
            </a:r>
            <a:r>
              <a:rPr lang="en-US" dirty="0"/>
              <a:t> </a:t>
            </a:r>
            <a:r>
              <a:rPr lang="en-US" dirty="0" err="1"/>
              <a:t>Interaktionsform</a:t>
            </a:r>
            <a:r>
              <a:rPr lang="en-US" dirty="0"/>
              <a:t>, </a:t>
            </a:r>
            <a:r>
              <a:rPr lang="en-US" dirty="0" err="1"/>
              <a:t>geritzte</a:t>
            </a:r>
            <a:r>
              <a:rPr lang="en-US" dirty="0"/>
              <a:t> </a:t>
            </a:r>
            <a:r>
              <a:rPr lang="en-US" dirty="0" err="1"/>
              <a:t>Inschriften</a:t>
            </a:r>
            <a:r>
              <a:rPr lang="en-US" dirty="0"/>
              <a:t> in den </a:t>
            </a:r>
            <a:r>
              <a:rPr lang="en-US" dirty="0" err="1"/>
              <a:t>Wohnhäusern</a:t>
            </a:r>
            <a:r>
              <a:rPr lang="en-US" dirty="0"/>
              <a:t> </a:t>
            </a:r>
            <a:r>
              <a:rPr lang="en-US" dirty="0" err="1"/>
              <a:t>Pompejis</a:t>
            </a:r>
            <a:r>
              <a:rPr lang="en-US" dirty="0"/>
              <a:t>, De </a:t>
            </a:r>
            <a:r>
              <a:rPr lang="en-US" dirty="0" err="1"/>
              <a:t>Gruyter</a:t>
            </a:r>
            <a:r>
              <a:rPr lang="en-US" dirty="0"/>
              <a:t>, Berlin/Boston.</a:t>
            </a:r>
          </a:p>
          <a:p>
            <a:pPr marL="0" indent="0">
              <a:buNone/>
            </a:pPr>
            <a:r>
              <a:rPr lang="en-US" dirty="0" err="1"/>
              <a:t>Loraux</a:t>
            </a:r>
            <a:r>
              <a:rPr lang="en-US" dirty="0"/>
              <a:t> N. 2008: </a:t>
            </a:r>
            <a:r>
              <a:rPr lang="el-GR" dirty="0"/>
              <a:t>Οι εμπειρίες του Τειρεσία, το θηλυκό στοιχείο και ο άντρας στην αρχαία Ελλάδα, </a:t>
            </a:r>
            <a:r>
              <a:rPr lang="el-GR" dirty="0" err="1"/>
              <a:t>εκδ</a:t>
            </a:r>
            <a:r>
              <a:rPr lang="el-GR" dirty="0"/>
              <a:t>. Πατάκης, Αθήνα.</a:t>
            </a:r>
          </a:p>
          <a:p>
            <a:pPr marL="0" indent="0">
              <a:buNone/>
            </a:pPr>
            <a:r>
              <a:rPr lang="en-US" dirty="0" err="1"/>
              <a:t>Stroszeck</a:t>
            </a:r>
            <a:r>
              <a:rPr lang="en-US" dirty="0"/>
              <a:t>, J. 2017: </a:t>
            </a:r>
            <a:r>
              <a:rPr lang="el-GR" dirty="0"/>
              <a:t>Ο </a:t>
            </a:r>
            <a:r>
              <a:rPr lang="el-GR" dirty="0" err="1"/>
              <a:t>Κεραμεικός</a:t>
            </a:r>
            <a:r>
              <a:rPr lang="el-GR" dirty="0"/>
              <a:t> των Αθηνών. Ιστορία και μνημεία εντός του αρχαιολογικού χώρου, </a:t>
            </a:r>
            <a:r>
              <a:rPr lang="el-GR" dirty="0" err="1"/>
              <a:t>εκδ</a:t>
            </a:r>
            <a:r>
              <a:rPr lang="el-GR" dirty="0"/>
              <a:t>. </a:t>
            </a:r>
            <a:r>
              <a:rPr lang="en-US" dirty="0" err="1"/>
              <a:t>Bibliopolis</a:t>
            </a:r>
            <a:r>
              <a:rPr lang="en-US" dirty="0"/>
              <a:t>, </a:t>
            </a:r>
            <a:r>
              <a:rPr lang="el-GR" dirty="0"/>
              <a:t>Αθήνα. </a:t>
            </a:r>
          </a:p>
          <a:p>
            <a:pPr marL="0" indent="0">
              <a:buNone/>
            </a:pPr>
            <a:r>
              <a:rPr lang="el-GR" dirty="0" err="1"/>
              <a:t>Θέμου</a:t>
            </a:r>
            <a:r>
              <a:rPr lang="el-GR" dirty="0"/>
              <a:t>, Α 2014: </a:t>
            </a:r>
            <a:r>
              <a:rPr lang="el-GR" dirty="0" err="1"/>
              <a:t>Ἀπόρρητοι</a:t>
            </a:r>
            <a:r>
              <a:rPr lang="el-GR" dirty="0"/>
              <a:t> </a:t>
            </a:r>
            <a:r>
              <a:rPr lang="el-GR" dirty="0" err="1"/>
              <a:t>ἐπιγραφαί</a:t>
            </a:r>
            <a:r>
              <a:rPr lang="el-GR" dirty="0"/>
              <a:t>. Αρχαίες ελληνικές ερωτικές επιγραφές, </a:t>
            </a:r>
            <a:r>
              <a:rPr lang="el-GR" dirty="0" err="1"/>
              <a:t>Διδ</a:t>
            </a:r>
            <a:r>
              <a:rPr lang="el-GR" dirty="0"/>
              <a:t>. Διατριβή, </a:t>
            </a:r>
            <a:r>
              <a:rPr lang="el-GR" dirty="0" err="1"/>
              <a:t>Εκπα</a:t>
            </a:r>
            <a:r>
              <a:rPr lang="el-GR" dirty="0"/>
              <a:t>.</a:t>
            </a:r>
          </a:p>
          <a:p>
            <a:pPr marL="0" indent="0">
              <a:buNone/>
            </a:pPr>
            <a:r>
              <a:rPr lang="el-GR" dirty="0"/>
              <a:t>Σκίτσα, Α. ….: (55) Γραπτές και εγχάρακτες επιγραφές από τον </a:t>
            </a:r>
            <a:r>
              <a:rPr lang="el-GR" dirty="0" err="1"/>
              <a:t>διθάλαμο</a:t>
            </a:r>
            <a:r>
              <a:rPr lang="el-GR" dirty="0"/>
              <a:t> Μακεδονικό Τάφο Δ του Ανατολικού Νεκροταφείου Πέλλας, Τόμος ΘΙΝΚ υπό έκδοση</a:t>
            </a:r>
          </a:p>
          <a:p>
            <a:pPr marL="0" indent="0">
              <a:buNone/>
            </a:pPr>
            <a:r>
              <a:rPr lang="el-GR" dirty="0">
                <a:solidFill>
                  <a:schemeClr val="accent2"/>
                </a:solidFill>
              </a:rPr>
              <a:t>Δασκαλάκη 2010-2013: 22-25, 179-186</a:t>
            </a:r>
          </a:p>
          <a:p>
            <a:endParaRPr lang="el-GR" dirty="0">
              <a:solidFill>
                <a:schemeClr val="accent2"/>
              </a:solidFill>
            </a:endParaRPr>
          </a:p>
        </p:txBody>
      </p:sp>
    </p:spTree>
    <p:extLst>
      <p:ext uri="{BB962C8B-B14F-4D97-AF65-F5344CB8AC3E}">
        <p14:creationId xmlns:p14="http://schemas.microsoft.com/office/powerpoint/2010/main" val="13511249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Ιό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2273</TotalTime>
  <Words>4492</Words>
  <Application>Microsoft Office PowerPoint</Application>
  <PresentationFormat>Ευρεία οθόνη</PresentationFormat>
  <Paragraphs>266</Paragraphs>
  <Slides>18</Slides>
  <Notes>18</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18</vt:i4>
      </vt:variant>
    </vt:vector>
  </HeadingPairs>
  <TitlesOfParts>
    <vt:vector size="29" baseType="lpstr">
      <vt:lpstr>Adobe Fangsong Std R</vt:lpstr>
      <vt:lpstr>-apple-system</vt:lpstr>
      <vt:lpstr>Arial</vt:lpstr>
      <vt:lpstr>Bradley Hand ITC</vt:lpstr>
      <vt:lpstr>Calibri</vt:lpstr>
      <vt:lpstr>Calibri Light</vt:lpstr>
      <vt:lpstr>Century Gothic</vt:lpstr>
      <vt:lpstr>Sabon-Roman</vt:lpstr>
      <vt:lpstr>Wingdings</vt:lpstr>
      <vt:lpstr>Wingdings 3</vt:lpstr>
      <vt:lpstr>Ιόν</vt:lpstr>
      <vt:lpstr>«γράφει τά παιδία;»  (do children write [graffiti]?) In search of children and juveniles through their graffiti.  </vt:lpstr>
      <vt:lpstr>What do we mean with the term “ancient graffiti”?</vt:lpstr>
      <vt:lpstr>Fictional graffiti literary graffiti found in ancient texts</vt:lpstr>
      <vt:lpstr>Who were the ancient graffiti writers?</vt:lpstr>
      <vt:lpstr>Graffiti of marginal social groups</vt:lpstr>
      <vt:lpstr>When did the graffiti habit begin?</vt:lpstr>
      <vt:lpstr>Different stages of childhood</vt:lpstr>
      <vt:lpstr>1. Map of Sicily, before 415 B.C.</vt:lpstr>
      <vt:lpstr>2. Fly Mithridates!, 4th c. B.C.</vt:lpstr>
      <vt:lpstr>3.  “Demosthenes is not bribed” 3rd c. B.C.  </vt:lpstr>
      <vt:lpstr>4.   “Hermotimus the ship-owner loves Melitta”, 2nd c. A.D.    </vt:lpstr>
      <vt:lpstr>What the writers think about graffiti of juveniles</vt:lpstr>
      <vt:lpstr>Tracing children’s graffiti</vt:lpstr>
      <vt:lpstr>Toddlers’ graffiti (up to 7 years old)</vt:lpstr>
      <vt:lpstr>Graffiti of athletes and students (7-18 years old)</vt:lpstr>
      <vt:lpstr>Graffiti before adulthood (18 - 20 years old)</vt:lpstr>
      <vt:lpstr>Children do  write graffiti</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«Τά παιδία γράφει»  “Children do write [graffiti]” In search of children and youngsters through their graffiti.</dc:title>
  <dc:creator>Anastasia Koutsoudaki</dc:creator>
  <cp:lastModifiedBy>Anastasia Koutsoudaki</cp:lastModifiedBy>
  <cp:revision>75</cp:revision>
  <dcterms:created xsi:type="dcterms:W3CDTF">2022-08-19T06:36:20Z</dcterms:created>
  <dcterms:modified xsi:type="dcterms:W3CDTF">2022-09-25T15:20:57Z</dcterms:modified>
</cp:coreProperties>
</file>