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7" r:id="rId1"/>
  </p:sldMasterIdLst>
  <p:sldIdLst>
    <p:sldId id="256" r:id="rId2"/>
    <p:sldId id="270" r:id="rId3"/>
    <p:sldId id="258" r:id="rId4"/>
    <p:sldId id="27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A78A"/>
    <a:srgbClr val="66A84E"/>
    <a:srgbClr val="66A94E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>
        <p:scale>
          <a:sx n="100" d="100"/>
          <a:sy n="100" d="100"/>
        </p:scale>
        <p:origin x="1776" y="8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0DA54D-2233-4B8D-9759-5D23844D07D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B4ADA57-2C56-484E-AA5F-8893931545C3}">
      <dgm:prSet/>
      <dgm:spPr/>
      <dgm:t>
        <a:bodyPr/>
        <a:lstStyle/>
        <a:p>
          <a:pPr algn="ctr"/>
          <a:r>
            <a:rPr lang="en-US" b="1">
              <a:latin typeface="Arial" panose="020B0604020202020204" pitchFamily="34" charset="0"/>
              <a:cs typeface="Arial" panose="020B0604020202020204" pitchFamily="34" charset="0"/>
            </a:rPr>
            <a:t>a)</a:t>
          </a:r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 formal correctness </a:t>
          </a:r>
          <a:br>
            <a:rPr lang="en-US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     e.g. morphology, omitted or added words, metre </a:t>
          </a:r>
        </a:p>
      </dgm:t>
    </dgm:pt>
    <dgm:pt modelId="{FD10AAFC-E4A7-4701-97BA-57CBE46E602B}" type="parTrans" cxnId="{05254D64-0A03-4AFC-99CB-8ED138179DE2}">
      <dgm:prSet/>
      <dgm:spPr/>
      <dgm:t>
        <a:bodyPr/>
        <a:lstStyle/>
        <a:p>
          <a:endParaRPr lang="en-US"/>
        </a:p>
      </dgm:t>
    </dgm:pt>
    <dgm:pt modelId="{31158FA3-106A-455B-86F9-A04217FE50E3}" type="sibTrans" cxnId="{05254D64-0A03-4AFC-99CB-8ED138179DE2}">
      <dgm:prSet/>
      <dgm:spPr/>
      <dgm:t>
        <a:bodyPr/>
        <a:lstStyle/>
        <a:p>
          <a:endParaRPr lang="en-US"/>
        </a:p>
      </dgm:t>
    </dgm:pt>
    <dgm:pt modelId="{7CED99BD-4B41-462D-BE70-8A58E5AC7920}">
      <dgm:prSet/>
      <dgm:spPr/>
      <dgm:t>
        <a:bodyPr/>
        <a:lstStyle/>
        <a:p>
          <a:r>
            <a:rPr lang="en-US" b="1">
              <a:latin typeface="Arial" panose="020B0604020202020204" pitchFamily="34" charset="0"/>
              <a:cs typeface="Arial" panose="020B0604020202020204" pitchFamily="34" charset="0"/>
            </a:rPr>
            <a:t>b)</a:t>
          </a:r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 validity of contextual information</a:t>
          </a:r>
        </a:p>
      </dgm:t>
    </dgm:pt>
    <dgm:pt modelId="{528B225D-1592-46DB-8C84-D5D9A63CBBB7}" type="parTrans" cxnId="{84A5CF6E-5247-4932-B138-E5D8CA8E2901}">
      <dgm:prSet/>
      <dgm:spPr/>
      <dgm:t>
        <a:bodyPr/>
        <a:lstStyle/>
        <a:p>
          <a:endParaRPr lang="en-US"/>
        </a:p>
      </dgm:t>
    </dgm:pt>
    <dgm:pt modelId="{33410E18-BF37-42F9-BC17-56B2BA3E78CC}" type="sibTrans" cxnId="{84A5CF6E-5247-4932-B138-E5D8CA8E2901}">
      <dgm:prSet/>
      <dgm:spPr/>
      <dgm:t>
        <a:bodyPr/>
        <a:lstStyle/>
        <a:p>
          <a:endParaRPr lang="en-US"/>
        </a:p>
      </dgm:t>
    </dgm:pt>
    <dgm:pt modelId="{04D8C269-9306-4D0A-9B53-9DF9B9B8911A}">
      <dgm:prSet/>
      <dgm:spPr/>
      <dgm:t>
        <a:bodyPr/>
        <a:lstStyle/>
        <a:p>
          <a:r>
            <a:rPr lang="en-US" b="1">
              <a:latin typeface="Arial" panose="020B0604020202020204" pitchFamily="34" charset="0"/>
              <a:cs typeface="Arial" panose="020B0604020202020204" pitchFamily="34" charset="0"/>
            </a:rPr>
            <a:t>c) </a:t>
          </a:r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potential for reconstruction </a:t>
          </a:r>
        </a:p>
      </dgm:t>
    </dgm:pt>
    <dgm:pt modelId="{27E41285-053A-49B2-8479-737A87C9B8C4}" type="parTrans" cxnId="{F1246640-8A25-44B3-97BA-9426C33CFCAC}">
      <dgm:prSet/>
      <dgm:spPr/>
      <dgm:t>
        <a:bodyPr/>
        <a:lstStyle/>
        <a:p>
          <a:endParaRPr lang="en-US"/>
        </a:p>
      </dgm:t>
    </dgm:pt>
    <dgm:pt modelId="{9E710006-0225-4D61-9FED-52D3FE93710D}" type="sibTrans" cxnId="{F1246640-8A25-44B3-97BA-9426C33CFCAC}">
      <dgm:prSet/>
      <dgm:spPr/>
      <dgm:t>
        <a:bodyPr/>
        <a:lstStyle/>
        <a:p>
          <a:endParaRPr lang="en-US"/>
        </a:p>
      </dgm:t>
    </dgm:pt>
    <dgm:pt modelId="{EA82473E-F493-4588-8E0E-8313350B2FFB}" type="pres">
      <dgm:prSet presAssocID="{250DA54D-2233-4B8D-9759-5D23844D07D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F2C36C9-48F4-45B1-A733-4D4DD5718EC9}" type="pres">
      <dgm:prSet presAssocID="{9B4ADA57-2C56-484E-AA5F-8893931545C3}" presName="hierRoot1" presStyleCnt="0"/>
      <dgm:spPr/>
    </dgm:pt>
    <dgm:pt modelId="{11B2AF1F-9082-4F3E-99D6-567E92B23910}" type="pres">
      <dgm:prSet presAssocID="{9B4ADA57-2C56-484E-AA5F-8893931545C3}" presName="composite" presStyleCnt="0"/>
      <dgm:spPr/>
    </dgm:pt>
    <dgm:pt modelId="{468051D8-D4BE-49E4-933D-3F02531EDB2C}" type="pres">
      <dgm:prSet presAssocID="{9B4ADA57-2C56-484E-AA5F-8893931545C3}" presName="background" presStyleLbl="node0" presStyleIdx="0" presStyleCnt="3"/>
      <dgm:spPr/>
    </dgm:pt>
    <dgm:pt modelId="{2C9BB5DE-6F01-4EF9-9F65-139B1A2F6120}" type="pres">
      <dgm:prSet presAssocID="{9B4ADA57-2C56-484E-AA5F-8893931545C3}" presName="text" presStyleLbl="fgAcc0" presStyleIdx="0" presStyleCnt="3">
        <dgm:presLayoutVars>
          <dgm:chPref val="3"/>
        </dgm:presLayoutVars>
      </dgm:prSet>
      <dgm:spPr/>
    </dgm:pt>
    <dgm:pt modelId="{72DD31FE-59E1-4349-B96C-A0C1C0FF86B7}" type="pres">
      <dgm:prSet presAssocID="{9B4ADA57-2C56-484E-AA5F-8893931545C3}" presName="hierChild2" presStyleCnt="0"/>
      <dgm:spPr/>
    </dgm:pt>
    <dgm:pt modelId="{48AFA2CE-D5CE-4A00-86B7-5A8E0B703B15}" type="pres">
      <dgm:prSet presAssocID="{7CED99BD-4B41-462D-BE70-8A58E5AC7920}" presName="hierRoot1" presStyleCnt="0"/>
      <dgm:spPr/>
    </dgm:pt>
    <dgm:pt modelId="{4FDC7A68-2D86-4D00-964F-E91F217D5468}" type="pres">
      <dgm:prSet presAssocID="{7CED99BD-4B41-462D-BE70-8A58E5AC7920}" presName="composite" presStyleCnt="0"/>
      <dgm:spPr/>
    </dgm:pt>
    <dgm:pt modelId="{196637D7-BF55-4A4F-9DC8-9AD7E927E68A}" type="pres">
      <dgm:prSet presAssocID="{7CED99BD-4B41-462D-BE70-8A58E5AC7920}" presName="background" presStyleLbl="node0" presStyleIdx="1" presStyleCnt="3"/>
      <dgm:spPr/>
    </dgm:pt>
    <dgm:pt modelId="{A9C1B9B8-AE19-43C1-9B4B-B2185C9DA2DA}" type="pres">
      <dgm:prSet presAssocID="{7CED99BD-4B41-462D-BE70-8A58E5AC7920}" presName="text" presStyleLbl="fgAcc0" presStyleIdx="1" presStyleCnt="3">
        <dgm:presLayoutVars>
          <dgm:chPref val="3"/>
        </dgm:presLayoutVars>
      </dgm:prSet>
      <dgm:spPr/>
    </dgm:pt>
    <dgm:pt modelId="{490DE8DA-27DB-4EC3-9BDD-9334E2A3ABDE}" type="pres">
      <dgm:prSet presAssocID="{7CED99BD-4B41-462D-BE70-8A58E5AC7920}" presName="hierChild2" presStyleCnt="0"/>
      <dgm:spPr/>
    </dgm:pt>
    <dgm:pt modelId="{3F103A9D-DFC6-4FAD-B0D7-CFEFC2FF824B}" type="pres">
      <dgm:prSet presAssocID="{04D8C269-9306-4D0A-9B53-9DF9B9B8911A}" presName="hierRoot1" presStyleCnt="0"/>
      <dgm:spPr/>
    </dgm:pt>
    <dgm:pt modelId="{7AFFA1BA-D7E8-4A66-A09C-17C770DD3D2F}" type="pres">
      <dgm:prSet presAssocID="{04D8C269-9306-4D0A-9B53-9DF9B9B8911A}" presName="composite" presStyleCnt="0"/>
      <dgm:spPr/>
    </dgm:pt>
    <dgm:pt modelId="{BC90F282-3453-4624-B7A0-17CE9FB88C26}" type="pres">
      <dgm:prSet presAssocID="{04D8C269-9306-4D0A-9B53-9DF9B9B8911A}" presName="background" presStyleLbl="node0" presStyleIdx="2" presStyleCnt="3"/>
      <dgm:spPr/>
    </dgm:pt>
    <dgm:pt modelId="{F990D537-0F0C-4D4C-9E6A-B543D3C7C6B6}" type="pres">
      <dgm:prSet presAssocID="{04D8C269-9306-4D0A-9B53-9DF9B9B8911A}" presName="text" presStyleLbl="fgAcc0" presStyleIdx="2" presStyleCnt="3">
        <dgm:presLayoutVars>
          <dgm:chPref val="3"/>
        </dgm:presLayoutVars>
      </dgm:prSet>
      <dgm:spPr/>
    </dgm:pt>
    <dgm:pt modelId="{E564895E-5B18-48B6-9A16-A5A001A32613}" type="pres">
      <dgm:prSet presAssocID="{04D8C269-9306-4D0A-9B53-9DF9B9B8911A}" presName="hierChild2" presStyleCnt="0"/>
      <dgm:spPr/>
    </dgm:pt>
  </dgm:ptLst>
  <dgm:cxnLst>
    <dgm:cxn modelId="{5481EB3F-6314-4AD0-B603-5C823210F768}" type="presOf" srcId="{9B4ADA57-2C56-484E-AA5F-8893931545C3}" destId="{2C9BB5DE-6F01-4EF9-9F65-139B1A2F6120}" srcOrd="0" destOrd="0" presId="urn:microsoft.com/office/officeart/2005/8/layout/hierarchy1"/>
    <dgm:cxn modelId="{F1246640-8A25-44B3-97BA-9426C33CFCAC}" srcId="{250DA54D-2233-4B8D-9759-5D23844D07DF}" destId="{04D8C269-9306-4D0A-9B53-9DF9B9B8911A}" srcOrd="2" destOrd="0" parTransId="{27E41285-053A-49B2-8479-737A87C9B8C4}" sibTransId="{9E710006-0225-4D61-9FED-52D3FE93710D}"/>
    <dgm:cxn modelId="{05254D64-0A03-4AFC-99CB-8ED138179DE2}" srcId="{250DA54D-2233-4B8D-9759-5D23844D07DF}" destId="{9B4ADA57-2C56-484E-AA5F-8893931545C3}" srcOrd="0" destOrd="0" parTransId="{FD10AAFC-E4A7-4701-97BA-57CBE46E602B}" sibTransId="{31158FA3-106A-455B-86F9-A04217FE50E3}"/>
    <dgm:cxn modelId="{84A5CF6E-5247-4932-B138-E5D8CA8E2901}" srcId="{250DA54D-2233-4B8D-9759-5D23844D07DF}" destId="{7CED99BD-4B41-462D-BE70-8A58E5AC7920}" srcOrd="1" destOrd="0" parTransId="{528B225D-1592-46DB-8C84-D5D9A63CBBB7}" sibTransId="{33410E18-BF37-42F9-BC17-56B2BA3E78CC}"/>
    <dgm:cxn modelId="{D315ED54-195F-40D3-A0FC-A6A1A42A8959}" type="presOf" srcId="{7CED99BD-4B41-462D-BE70-8A58E5AC7920}" destId="{A9C1B9B8-AE19-43C1-9B4B-B2185C9DA2DA}" srcOrd="0" destOrd="0" presId="urn:microsoft.com/office/officeart/2005/8/layout/hierarchy1"/>
    <dgm:cxn modelId="{4DF53E78-88E6-4A77-B042-DED60DAE71D6}" type="presOf" srcId="{250DA54D-2233-4B8D-9759-5D23844D07DF}" destId="{EA82473E-F493-4588-8E0E-8313350B2FFB}" srcOrd="0" destOrd="0" presId="urn:microsoft.com/office/officeart/2005/8/layout/hierarchy1"/>
    <dgm:cxn modelId="{85ACB9F2-8BA9-494C-8AA6-C52702D960B4}" type="presOf" srcId="{04D8C269-9306-4D0A-9B53-9DF9B9B8911A}" destId="{F990D537-0F0C-4D4C-9E6A-B543D3C7C6B6}" srcOrd="0" destOrd="0" presId="urn:microsoft.com/office/officeart/2005/8/layout/hierarchy1"/>
    <dgm:cxn modelId="{31629193-CC0C-4A66-98D6-9A9907DF8307}" type="presParOf" srcId="{EA82473E-F493-4588-8E0E-8313350B2FFB}" destId="{3F2C36C9-48F4-45B1-A733-4D4DD5718EC9}" srcOrd="0" destOrd="0" presId="urn:microsoft.com/office/officeart/2005/8/layout/hierarchy1"/>
    <dgm:cxn modelId="{B2705A74-83E9-47A3-8C36-6AD9CE1AEC19}" type="presParOf" srcId="{3F2C36C9-48F4-45B1-A733-4D4DD5718EC9}" destId="{11B2AF1F-9082-4F3E-99D6-567E92B23910}" srcOrd="0" destOrd="0" presId="urn:microsoft.com/office/officeart/2005/8/layout/hierarchy1"/>
    <dgm:cxn modelId="{4ABB2AD6-362E-486F-889A-EB449965861C}" type="presParOf" srcId="{11B2AF1F-9082-4F3E-99D6-567E92B23910}" destId="{468051D8-D4BE-49E4-933D-3F02531EDB2C}" srcOrd="0" destOrd="0" presId="urn:microsoft.com/office/officeart/2005/8/layout/hierarchy1"/>
    <dgm:cxn modelId="{F45E169A-DA85-4C87-925E-E6A531071104}" type="presParOf" srcId="{11B2AF1F-9082-4F3E-99D6-567E92B23910}" destId="{2C9BB5DE-6F01-4EF9-9F65-139B1A2F6120}" srcOrd="1" destOrd="0" presId="urn:microsoft.com/office/officeart/2005/8/layout/hierarchy1"/>
    <dgm:cxn modelId="{4D62E682-54B8-413A-A408-FCA89B15F284}" type="presParOf" srcId="{3F2C36C9-48F4-45B1-A733-4D4DD5718EC9}" destId="{72DD31FE-59E1-4349-B96C-A0C1C0FF86B7}" srcOrd="1" destOrd="0" presId="urn:microsoft.com/office/officeart/2005/8/layout/hierarchy1"/>
    <dgm:cxn modelId="{275BBE39-41D9-46E3-84EB-3C159CC47630}" type="presParOf" srcId="{EA82473E-F493-4588-8E0E-8313350B2FFB}" destId="{48AFA2CE-D5CE-4A00-86B7-5A8E0B703B15}" srcOrd="1" destOrd="0" presId="urn:microsoft.com/office/officeart/2005/8/layout/hierarchy1"/>
    <dgm:cxn modelId="{6F5FABA7-2E13-4F9D-BA78-145A0F4ADA99}" type="presParOf" srcId="{48AFA2CE-D5CE-4A00-86B7-5A8E0B703B15}" destId="{4FDC7A68-2D86-4D00-964F-E91F217D5468}" srcOrd="0" destOrd="0" presId="urn:microsoft.com/office/officeart/2005/8/layout/hierarchy1"/>
    <dgm:cxn modelId="{86BD01A3-B812-40E7-9F0D-9C47CB48020B}" type="presParOf" srcId="{4FDC7A68-2D86-4D00-964F-E91F217D5468}" destId="{196637D7-BF55-4A4F-9DC8-9AD7E927E68A}" srcOrd="0" destOrd="0" presId="urn:microsoft.com/office/officeart/2005/8/layout/hierarchy1"/>
    <dgm:cxn modelId="{5F7B332F-B47A-4C33-BFE8-C2336DD36DE3}" type="presParOf" srcId="{4FDC7A68-2D86-4D00-964F-E91F217D5468}" destId="{A9C1B9B8-AE19-43C1-9B4B-B2185C9DA2DA}" srcOrd="1" destOrd="0" presId="urn:microsoft.com/office/officeart/2005/8/layout/hierarchy1"/>
    <dgm:cxn modelId="{E2652759-57EC-4002-8194-134723AE0A38}" type="presParOf" srcId="{48AFA2CE-D5CE-4A00-86B7-5A8E0B703B15}" destId="{490DE8DA-27DB-4EC3-9BDD-9334E2A3ABDE}" srcOrd="1" destOrd="0" presId="urn:microsoft.com/office/officeart/2005/8/layout/hierarchy1"/>
    <dgm:cxn modelId="{EF7F2C66-2A87-427F-97AF-E2AF11159958}" type="presParOf" srcId="{EA82473E-F493-4588-8E0E-8313350B2FFB}" destId="{3F103A9D-DFC6-4FAD-B0D7-CFEFC2FF824B}" srcOrd="2" destOrd="0" presId="urn:microsoft.com/office/officeart/2005/8/layout/hierarchy1"/>
    <dgm:cxn modelId="{6607913E-1E37-4EDE-A8EB-E08629BE954A}" type="presParOf" srcId="{3F103A9D-DFC6-4FAD-B0D7-CFEFC2FF824B}" destId="{7AFFA1BA-D7E8-4A66-A09C-17C770DD3D2F}" srcOrd="0" destOrd="0" presId="urn:microsoft.com/office/officeart/2005/8/layout/hierarchy1"/>
    <dgm:cxn modelId="{B331C74B-9B90-4CF0-A4E3-1F8167AC67BE}" type="presParOf" srcId="{7AFFA1BA-D7E8-4A66-A09C-17C770DD3D2F}" destId="{BC90F282-3453-4624-B7A0-17CE9FB88C26}" srcOrd="0" destOrd="0" presId="urn:microsoft.com/office/officeart/2005/8/layout/hierarchy1"/>
    <dgm:cxn modelId="{A4D08E9D-CA65-4591-862F-D1484A3E1705}" type="presParOf" srcId="{7AFFA1BA-D7E8-4A66-A09C-17C770DD3D2F}" destId="{F990D537-0F0C-4D4C-9E6A-B543D3C7C6B6}" srcOrd="1" destOrd="0" presId="urn:microsoft.com/office/officeart/2005/8/layout/hierarchy1"/>
    <dgm:cxn modelId="{F9566726-A356-4563-80DA-A3A4BAEA8E31}" type="presParOf" srcId="{3F103A9D-DFC6-4FAD-B0D7-CFEFC2FF824B}" destId="{E564895E-5B18-48B6-9A16-A5A001A3261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8051D8-D4BE-49E4-933D-3F02531EDB2C}">
      <dsp:nvSpPr>
        <dsp:cNvPr id="0" name=""/>
        <dsp:cNvSpPr/>
      </dsp:nvSpPr>
      <dsp:spPr>
        <a:xfrm>
          <a:off x="1051560" y="616"/>
          <a:ext cx="2366010" cy="15024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9BB5DE-6F01-4EF9-9F65-139B1A2F6120}">
      <dsp:nvSpPr>
        <dsp:cNvPr id="0" name=""/>
        <dsp:cNvSpPr/>
      </dsp:nvSpPr>
      <dsp:spPr>
        <a:xfrm>
          <a:off x="1314450" y="250361"/>
          <a:ext cx="2366010" cy="15024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>
              <a:latin typeface="Arial" panose="020B0604020202020204" pitchFamily="34" charset="0"/>
              <a:cs typeface="Arial" panose="020B0604020202020204" pitchFamily="34" charset="0"/>
            </a:rPr>
            <a:t>a)</a:t>
          </a:r>
          <a:r>
            <a:rPr lang="en-US" sz="1900" kern="1200">
              <a:latin typeface="Arial" panose="020B0604020202020204" pitchFamily="34" charset="0"/>
              <a:cs typeface="Arial" panose="020B0604020202020204" pitchFamily="34" charset="0"/>
            </a:rPr>
            <a:t> formal correctness </a:t>
          </a:r>
          <a:br>
            <a:rPr lang="en-US" sz="1900" kern="120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900" kern="1200">
              <a:latin typeface="Arial" panose="020B0604020202020204" pitchFamily="34" charset="0"/>
              <a:cs typeface="Arial" panose="020B0604020202020204" pitchFamily="34" charset="0"/>
            </a:rPr>
            <a:t>     e.g. morphology, omitted or added words, metre </a:t>
          </a:r>
        </a:p>
      </dsp:txBody>
      <dsp:txXfrm>
        <a:off x="1358454" y="294365"/>
        <a:ext cx="2278002" cy="1414408"/>
      </dsp:txXfrm>
    </dsp:sp>
    <dsp:sp modelId="{196637D7-BF55-4A4F-9DC8-9AD7E927E68A}">
      <dsp:nvSpPr>
        <dsp:cNvPr id="0" name=""/>
        <dsp:cNvSpPr/>
      </dsp:nvSpPr>
      <dsp:spPr>
        <a:xfrm>
          <a:off x="3943350" y="616"/>
          <a:ext cx="2366010" cy="15024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C1B9B8-AE19-43C1-9B4B-B2185C9DA2DA}">
      <dsp:nvSpPr>
        <dsp:cNvPr id="0" name=""/>
        <dsp:cNvSpPr/>
      </dsp:nvSpPr>
      <dsp:spPr>
        <a:xfrm>
          <a:off x="4206240" y="250361"/>
          <a:ext cx="2366010" cy="15024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>
              <a:latin typeface="Arial" panose="020B0604020202020204" pitchFamily="34" charset="0"/>
              <a:cs typeface="Arial" panose="020B0604020202020204" pitchFamily="34" charset="0"/>
            </a:rPr>
            <a:t>b)</a:t>
          </a:r>
          <a:r>
            <a:rPr lang="en-US" sz="1900" kern="1200">
              <a:latin typeface="Arial" panose="020B0604020202020204" pitchFamily="34" charset="0"/>
              <a:cs typeface="Arial" panose="020B0604020202020204" pitchFamily="34" charset="0"/>
            </a:rPr>
            <a:t> validity of contextual information</a:t>
          </a:r>
        </a:p>
      </dsp:txBody>
      <dsp:txXfrm>
        <a:off x="4250244" y="294365"/>
        <a:ext cx="2278002" cy="1414408"/>
      </dsp:txXfrm>
    </dsp:sp>
    <dsp:sp modelId="{BC90F282-3453-4624-B7A0-17CE9FB88C26}">
      <dsp:nvSpPr>
        <dsp:cNvPr id="0" name=""/>
        <dsp:cNvSpPr/>
      </dsp:nvSpPr>
      <dsp:spPr>
        <a:xfrm>
          <a:off x="6835140" y="616"/>
          <a:ext cx="2366010" cy="15024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90D537-0F0C-4D4C-9E6A-B543D3C7C6B6}">
      <dsp:nvSpPr>
        <dsp:cNvPr id="0" name=""/>
        <dsp:cNvSpPr/>
      </dsp:nvSpPr>
      <dsp:spPr>
        <a:xfrm>
          <a:off x="7098030" y="250361"/>
          <a:ext cx="2366010" cy="15024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>
              <a:latin typeface="Arial" panose="020B0604020202020204" pitchFamily="34" charset="0"/>
              <a:cs typeface="Arial" panose="020B0604020202020204" pitchFamily="34" charset="0"/>
            </a:rPr>
            <a:t>c) </a:t>
          </a:r>
          <a:r>
            <a:rPr lang="en-US" sz="1900" kern="1200">
              <a:latin typeface="Arial" panose="020B0604020202020204" pitchFamily="34" charset="0"/>
              <a:cs typeface="Arial" panose="020B0604020202020204" pitchFamily="34" charset="0"/>
            </a:rPr>
            <a:t>potential for reconstruction </a:t>
          </a:r>
        </a:p>
      </dsp:txBody>
      <dsp:txXfrm>
        <a:off x="7142034" y="294365"/>
        <a:ext cx="2278002" cy="14144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C0C22-EBDA-4130-87AE-CB28BC19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9/27/2022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419A8-07CA-4A4C-AEC2-C40D4D50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A7B86-E610-42EA-B4DC-C2F44778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A7BA06D-B3FF-4E91-8639-B4569AE3AA23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2B30C86D-5A07-48BC-9C9D-6F9A2DB1E9E1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4580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9/27/2022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6633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5F313-1240-47AE-A026-7F349292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48158-6132-4335-B8E1-F6A896383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4C5B6-1598-48B4-9B3A-3078FDBE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EDBDD32-D3EE-4848-A112-BA814D4631CD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61350361-843C-49D0-BD6A-ECDBA3842BA0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2152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071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5811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‹Nr.›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8293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‹Nr.›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8803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4577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4505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6E5D1-6D19-4E7F-9B4E-42326B771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D2A06C-F91A-4ADC-9CD2-61F0A4D7E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3AA9A-2280-4F63-8B3D-20742AE69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D986B-E58E-43B6-8A80-FFA9D8F74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40D36-2E71-4F27-967F-7A3E4C6EE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1609904-5327-4D2C-A445-B270A00F3B5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0FC7BEC-08C5-4D95-9C84-B48BC8AD1C9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918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FEA3D-0C7F-45CD-B6A0-942F707B36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B8A12-BCE6-4D03-A637-1DEC8924B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9755-9FF4-428A-AEB7-1A647746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41836-11E2-49FD-877D-53B74514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24C42-4B05-4EEF-BE14-29041EC9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ADDEB1-F604-408B-B02A-A2814606E6A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F7987-332F-4D6C-81C3-990F39C76C96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0675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2EDB8D0-98ED-4B86-9D5F-E61ADC70144D}" type="datetimeFigureOut">
              <a:rPr lang="en-US" smtClean="0"/>
              <a:pPr/>
              <a:t>9/27/2022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54181D-6920-4594-9A5D-6CE56DC9F8B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261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0" r:id="rId6"/>
    <p:sldLayoutId id="2147483816" r:id="rId7"/>
    <p:sldLayoutId id="2147483817" r:id="rId8"/>
    <p:sldLayoutId id="2147483818" r:id="rId9"/>
    <p:sldLayoutId id="2147483819" r:id="rId10"/>
    <p:sldLayoutId id="21474838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8" name="Rectangle 1057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00FE183-7E80-0046-94E4-6ED44CE89B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4716" y="182762"/>
            <a:ext cx="5334930" cy="3004145"/>
          </a:xfrm>
        </p:spPr>
        <p:txBody>
          <a:bodyPr>
            <a:normAutofit/>
          </a:bodyPr>
          <a:lstStyle/>
          <a:p>
            <a:r>
              <a:rPr lang="de-DE">
                <a:latin typeface="Arial" panose="020B0604020202020204" pitchFamily="34" charset="0"/>
                <a:cs typeface="Arial" panose="020B0604020202020204" pitchFamily="34" charset="0"/>
              </a:rPr>
              <a:t>Aristophanes out of Context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12865EA-4BD5-B33B-B35E-629A1514D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4715" y="3336128"/>
            <a:ext cx="5334931" cy="2922628"/>
          </a:xfrm>
        </p:spPr>
        <p:txBody>
          <a:bodyPr>
            <a:normAutofit fontScale="85000" lnSpcReduction="10000"/>
          </a:bodyPr>
          <a:lstStyle/>
          <a:p>
            <a:r>
              <a:rPr lang="de-DE" sz="3200">
                <a:latin typeface="Arial" panose="020B0604020202020204" pitchFamily="34" charset="0"/>
                <a:cs typeface="Arial" panose="020B0604020202020204" pitchFamily="34" charset="0"/>
              </a:rPr>
              <a:t>An experiment with </a:t>
            </a:r>
            <a:br>
              <a:rPr lang="de-DE" sz="32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3200">
                <a:latin typeface="Arial" panose="020B0604020202020204" pitchFamily="34" charset="0"/>
                <a:cs typeface="Arial" panose="020B0604020202020204" pitchFamily="34" charset="0"/>
              </a:rPr>
              <a:t>hypothetical fragmentation</a:t>
            </a:r>
          </a:p>
          <a:p>
            <a:endParaRPr lang="de-DE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de-DE">
                <a:latin typeface="Arial" panose="020B0604020202020204" pitchFamily="34" charset="0"/>
                <a:cs typeface="Arial" panose="020B0604020202020204" pitchFamily="34" charset="0"/>
              </a:rPr>
              <a:t>Clara Brügner M. Ed. </a:t>
            </a:r>
            <a:br>
              <a:rPr lang="de-DE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>
                <a:latin typeface="Arial" panose="020B0604020202020204" pitchFamily="34" charset="0"/>
                <a:cs typeface="Arial" panose="020B0604020202020204" pitchFamily="34" charset="0"/>
              </a:rPr>
              <a:t>Johannes Gutenberg-Universiät (Mainz)</a:t>
            </a:r>
          </a:p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Editing Commenting Interpreting. Multifarious Approaches to Literary Text. IX Edition</a:t>
            </a:r>
          </a:p>
          <a:p>
            <a:r>
              <a:rPr lang="de-DE">
                <a:latin typeface="Arial" panose="020B0604020202020204" pitchFamily="34" charset="0"/>
                <a:cs typeface="Arial" panose="020B0604020202020204" pitchFamily="34" charset="0"/>
              </a:rPr>
              <a:t>29th September 2022</a:t>
            </a:r>
          </a:p>
          <a:p>
            <a:pPr algn="l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0" name="Freeform: Shape 1059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2" name="Freeform: Shape 1061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4" name="Freeform: Shape 1063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6" name="Freeform: Shape 1065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8" name="Freeform: Shape 1067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 descr="Ein Bild, das Text enthält.&#10;&#10;Automatisch generierte Beschreibung">
            <a:extLst>
              <a:ext uri="{FF2B5EF4-FFF2-40B4-BE49-F238E27FC236}">
                <a16:creationId xmlns:a16="http://schemas.microsoft.com/office/drawing/2014/main" id="{7B9A051D-B848-5707-D19E-A5B7C70868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31" r="13170" b="2"/>
          <a:stretch/>
        </p:blipFill>
        <p:spPr bwMode="auto"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0" name="Freeform: Shape 1069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0651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17847348-D545-6CC4-EC36-9D5375DD54C7}"/>
              </a:ext>
            </a:extLst>
          </p:cNvPr>
          <p:cNvSpPr/>
          <p:nvPr/>
        </p:nvSpPr>
        <p:spPr>
          <a:xfrm>
            <a:off x="838200" y="535781"/>
            <a:ext cx="8813006" cy="828676"/>
          </a:xfrm>
          <a:prstGeom prst="roundRect">
            <a:avLst>
              <a:gd name="adj" fmla="val 10000"/>
            </a:avLst>
          </a:prstGeom>
          <a:solidFill>
            <a:srgbClr val="36A78A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07F0952-D27C-7554-3CDA-D0EDC77DF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8927306" cy="1325563"/>
          </a:xfrm>
          <a:noFill/>
          <a:effectLst>
            <a:softEdge rad="63500"/>
          </a:effectLst>
        </p:spPr>
        <p:txBody>
          <a:bodyPr>
            <a:normAutofit/>
          </a:bodyPr>
          <a:lstStyle/>
          <a:p>
            <a:r>
              <a:rPr lang="de-DE" sz="3600">
                <a:latin typeface="Arial" panose="020B0604020202020204" pitchFamily="34" charset="0"/>
                <a:cs typeface="Arial" panose="020B0604020202020204" pitchFamily="34" charset="0"/>
              </a:rPr>
              <a:t>Comic fragments and indirect tradition</a:t>
            </a:r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C84FEB73-5B0D-3752-6621-283185B8E447}"/>
              </a:ext>
            </a:extLst>
          </p:cNvPr>
          <p:cNvGrpSpPr/>
          <p:nvPr/>
        </p:nvGrpSpPr>
        <p:grpSpPr>
          <a:xfrm>
            <a:off x="881742" y="2519618"/>
            <a:ext cx="10804120" cy="4071682"/>
            <a:chOff x="328612" y="485414"/>
            <a:chExt cx="3038658" cy="1911436"/>
          </a:xfrm>
        </p:grpSpPr>
        <p:sp>
          <p:nvSpPr>
            <p:cNvPr id="8" name="Rechteck: abgerundete Ecken 7">
              <a:extLst>
                <a:ext uri="{FF2B5EF4-FFF2-40B4-BE49-F238E27FC236}">
                  <a16:creationId xmlns:a16="http://schemas.microsoft.com/office/drawing/2014/main" id="{B8B2298A-8B88-A21D-62EA-F73179B6F724}"/>
                </a:ext>
              </a:extLst>
            </p:cNvPr>
            <p:cNvSpPr/>
            <p:nvPr/>
          </p:nvSpPr>
          <p:spPr>
            <a:xfrm>
              <a:off x="328612" y="518830"/>
              <a:ext cx="2957512" cy="1878020"/>
            </a:xfrm>
            <a:prstGeom prst="roundRect">
              <a:avLst>
                <a:gd name="adj" fmla="val 10000"/>
              </a:avLst>
            </a:prstGeom>
            <a:solidFill>
              <a:schemeClr val="lt1">
                <a:hueOff val="0"/>
                <a:satOff val="0"/>
                <a:lumOff val="0"/>
              </a:scheme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Rechteck: abgerundete Ecken 4">
              <a:extLst>
                <a:ext uri="{FF2B5EF4-FFF2-40B4-BE49-F238E27FC236}">
                  <a16:creationId xmlns:a16="http://schemas.microsoft.com/office/drawing/2014/main" id="{84D1D356-F0F8-4ECA-39F2-68AA53BE4FA3}"/>
                </a:ext>
              </a:extLst>
            </p:cNvPr>
            <p:cNvSpPr txBox="1"/>
            <p:nvPr/>
          </p:nvSpPr>
          <p:spPr>
            <a:xfrm>
              <a:off x="350822" y="485414"/>
              <a:ext cx="3016448" cy="19114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>
                <a:spcBef>
                  <a:spcPts val="400"/>
                </a:spcBef>
              </a:pPr>
              <a:r>
                <a:rPr lang="de-DE" sz="2400" b="1">
                  <a:solidFill>
                    <a:srgbClr val="66A84E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Pollux</a:t>
              </a:r>
              <a:r>
                <a:rPr lang="de-DE" sz="2400">
                  <a:latin typeface="Times New Roman" panose="02020603050405020304" pitchFamily="18" charset="0"/>
                  <a:ea typeface="Calibri" panose="020F0502020204030204" pitchFamily="34" charset="0"/>
                </a:rPr>
                <a:t> X 102</a:t>
              </a:r>
            </a:p>
            <a:p>
              <a:pPr>
                <a:spcBef>
                  <a:spcPts val="400"/>
                </a:spcBef>
              </a:pPr>
              <a:r>
                <a:rPr lang="de-DE" sz="2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[…] </a:t>
              </a:r>
              <a:r>
                <a:rPr lang="de-DE" sz="2400">
                  <a:solidFill>
                    <a:srgbClr val="36A78A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ἀντλία</a:t>
              </a:r>
              <a:r>
                <a:rPr lang="de-DE" sz="24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· τὴν γὰρ σκάφην οὕτως ὠνόμασεν Ἀριστοφάνης ἐν Εἰρήνῃ.</a:t>
              </a:r>
            </a:p>
            <a:p>
              <a:pPr>
                <a:spcBef>
                  <a:spcPts val="400"/>
                </a:spcBef>
              </a:pPr>
              <a:r>
                <a:rPr lang="en-US" sz="200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“</a:t>
              </a:r>
              <a:r>
                <a:rPr lang="de-DE" sz="2000" i="1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antlía</a:t>
              </a:r>
              <a:r>
                <a:rPr lang="de-DE" sz="2000">
                  <a:latin typeface="Arial" panose="020B0604020202020204" pitchFamily="34" charset="0"/>
                  <a:ea typeface="Calibri" panose="020F0502020204030204" pitchFamily="34" charset="0"/>
                </a:rPr>
                <a:t>: Aristophanes uses this term to denote </a:t>
              </a:r>
              <a:br>
                <a:rPr lang="de-DE" sz="2000">
                  <a:latin typeface="Arial" panose="020B0604020202020204" pitchFamily="34" charset="0"/>
                  <a:ea typeface="Calibri" panose="020F0502020204030204" pitchFamily="34" charset="0"/>
                </a:rPr>
              </a:br>
              <a:r>
                <a:rPr lang="de-DE" sz="2000">
                  <a:latin typeface="Arial" panose="020B0604020202020204" pitchFamily="34" charset="0"/>
                  <a:ea typeface="Calibri" panose="020F0502020204030204" pitchFamily="34" charset="0"/>
                </a:rPr>
                <a:t>the </a:t>
              </a:r>
              <a:r>
                <a:rPr lang="de-DE" sz="2000" i="1">
                  <a:latin typeface="Arial" panose="020B0604020202020204" pitchFamily="34" charset="0"/>
                  <a:ea typeface="Calibri" panose="020F0502020204030204" pitchFamily="34" charset="0"/>
                </a:rPr>
                <a:t>skáphe (</a:t>
              </a:r>
              <a:r>
                <a:rPr lang="en-US" sz="2000" i="1">
                  <a:solidFill>
                    <a:srgbClr val="36A78A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bowl, kneading-trough, baker</a:t>
              </a:r>
              <a:r>
                <a:rPr lang="en-US" sz="2000" i="1">
                  <a:solidFill>
                    <a:srgbClr val="36A78A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ʼ</a:t>
              </a:r>
              <a:r>
                <a:rPr lang="en-US" sz="2000" i="1">
                  <a:solidFill>
                    <a:srgbClr val="36A78A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s tray</a:t>
              </a:r>
              <a:r>
                <a:rPr lang="de-DE" sz="2000" i="1">
                  <a:latin typeface="Arial" panose="020B0604020202020204" pitchFamily="34" charset="0"/>
                  <a:ea typeface="Calibri" panose="020F0502020204030204" pitchFamily="34" charset="0"/>
                </a:rPr>
                <a:t>)</a:t>
              </a:r>
              <a:r>
                <a:rPr lang="de-DE" sz="2000">
                  <a:latin typeface="Arial" panose="020B0604020202020204" pitchFamily="34" charset="0"/>
                  <a:ea typeface="Calibri" panose="020F0502020204030204" pitchFamily="34" charset="0"/>
                </a:rPr>
                <a:t> in </a:t>
              </a:r>
              <a:r>
                <a:rPr lang="de-DE" sz="2000" i="1">
                  <a:latin typeface="Arial" panose="020B0604020202020204" pitchFamily="34" charset="0"/>
                  <a:ea typeface="Calibri" panose="020F0502020204030204" pitchFamily="34" charset="0"/>
                </a:rPr>
                <a:t>Peace</a:t>
              </a:r>
              <a:r>
                <a:rPr lang="en-US" sz="200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”.</a:t>
              </a:r>
            </a:p>
            <a:p>
              <a:pPr>
                <a:spcBef>
                  <a:spcPts val="400"/>
                </a:spcBef>
              </a:pPr>
              <a:endParaRPr lang="de-DE" sz="2000">
                <a:latin typeface="Arial" panose="020B0604020202020204" pitchFamily="34" charset="0"/>
                <a:ea typeface="Calibri" panose="020F0502020204030204" pitchFamily="34" charset="0"/>
              </a:endParaRPr>
            </a:p>
            <a:p>
              <a:pPr>
                <a:spcBef>
                  <a:spcPts val="400"/>
                </a:spcBef>
              </a:pPr>
              <a:r>
                <a:rPr lang="de-DE" sz="2400" b="1">
                  <a:solidFill>
                    <a:srgbClr val="66A84E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Aristophanes</a:t>
              </a:r>
              <a:r>
                <a:rPr lang="de-DE" sz="2400" b="1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 </a:t>
              </a:r>
              <a:r>
                <a:rPr lang="de-DE" sz="2400" i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Pax </a:t>
              </a:r>
              <a:r>
                <a:rPr lang="de-DE" sz="24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17 f.</a:t>
              </a:r>
            </a:p>
            <a:p>
              <a:pPr>
                <a:spcBef>
                  <a:spcPts val="400"/>
                </a:spcBef>
              </a:pPr>
              <a:r>
                <a:rPr lang="el-GR" sz="24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Οι</a:t>
              </a:r>
              <a:r>
                <a:rPr lang="el-GR" sz="2400" baseline="300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β</a:t>
              </a:r>
              <a:r>
                <a:rPr lang="de-DE" sz="24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. </a:t>
              </a:r>
              <a:r>
                <a:rPr lang="el-GR" sz="24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οὐ γὰρ ἔθ</a:t>
              </a:r>
              <a:r>
                <a:rPr lang="de-DE" sz="24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ʼ </a:t>
              </a:r>
              <a:r>
                <a:rPr lang="el-GR" sz="24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οἷός τ</a:t>
              </a:r>
              <a:r>
                <a:rPr lang="de-DE" sz="24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ʼ </a:t>
              </a:r>
              <a:r>
                <a:rPr lang="el-GR" sz="24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εἴμ</a:t>
              </a:r>
              <a:r>
                <a:rPr lang="de-DE" sz="24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ʼ </a:t>
              </a:r>
              <a:r>
                <a:rPr lang="el-GR" sz="24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ὑπερέχειν </a:t>
              </a:r>
              <a:r>
                <a:rPr lang="el-GR" sz="2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τῆς </a:t>
              </a:r>
              <a:r>
                <a:rPr lang="el-GR" sz="2400">
                  <a:solidFill>
                    <a:srgbClr val="36A78A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ἀντλίας</a:t>
              </a:r>
              <a:r>
                <a:rPr lang="de-DE" sz="24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.</a:t>
              </a:r>
            </a:p>
            <a:p>
              <a:r>
                <a:rPr lang="de-DE" sz="24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Οι</a:t>
              </a:r>
              <a:r>
                <a:rPr lang="de-DE" sz="2400" baseline="300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α</a:t>
              </a:r>
              <a:r>
                <a:rPr lang="de-DE" sz="24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. αὐτὴν ἄρʼ οἴσω συλλαβὼν </a:t>
              </a:r>
              <a:r>
                <a:rPr lang="de-DE" sz="2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τὴν </a:t>
              </a:r>
              <a:r>
                <a:rPr lang="de-DE" sz="2400">
                  <a:solidFill>
                    <a:srgbClr val="36A78A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ἀντλίαν</a:t>
              </a:r>
              <a:r>
                <a:rPr lang="de-DE" sz="24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.</a:t>
              </a:r>
              <a:r>
                <a:rPr lang="de-DE" sz="20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	</a:t>
              </a:r>
              <a:endParaRPr lang="en-US" sz="2400">
                <a:effectLst/>
                <a:latin typeface="Arial" panose="020B0604020202020204" pitchFamily="34" charset="0"/>
                <a:ea typeface="Calibri" panose="020F0502020204030204" pitchFamily="34" charset="0"/>
              </a:endParaRPr>
            </a:p>
            <a:p>
              <a:pPr>
                <a:lnSpc>
                  <a:spcPct val="107000"/>
                </a:lnSpc>
              </a:pPr>
              <a:r>
                <a:rPr lang="en-US" sz="200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Servant b: “I can no longer get the </a:t>
              </a:r>
              <a:r>
                <a:rPr lang="en-US" sz="2000">
                  <a:solidFill>
                    <a:srgbClr val="36A78A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bilge water </a:t>
              </a:r>
              <a:r>
                <a:rPr lang="en-US" sz="200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under control ( = handle this situation).</a:t>
              </a:r>
              <a:br>
                <a:rPr lang="en-US" sz="200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</a:br>
              <a:r>
                <a:rPr lang="en-US" sz="200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Servant a: “Then I will take this </a:t>
              </a:r>
              <a:r>
                <a:rPr lang="en-US" sz="2000">
                  <a:solidFill>
                    <a:srgbClr val="36A78A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bucket of filth </a:t>
              </a:r>
              <a:r>
                <a:rPr lang="en-US" sz="200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and then bring it [to the dung beetle]”.</a:t>
              </a:r>
            </a:p>
          </p:txBody>
        </p:sp>
      </p:grp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7616667B-EEBB-C8DC-F1F3-FCD34FA108BF}"/>
              </a:ext>
            </a:extLst>
          </p:cNvPr>
          <p:cNvGrpSpPr/>
          <p:nvPr/>
        </p:nvGrpSpPr>
        <p:grpSpPr>
          <a:xfrm>
            <a:off x="838199" y="1743414"/>
            <a:ext cx="10515600" cy="692851"/>
            <a:chOff x="0" y="812494"/>
            <a:chExt cx="10515600" cy="2509650"/>
          </a:xfrm>
        </p:grpSpPr>
        <p:sp>
          <p:nvSpPr>
            <p:cNvPr id="5" name="Rechteck: abgerundete Ecken 4">
              <a:extLst>
                <a:ext uri="{FF2B5EF4-FFF2-40B4-BE49-F238E27FC236}">
                  <a16:creationId xmlns:a16="http://schemas.microsoft.com/office/drawing/2014/main" id="{DA06814E-0C0F-FEC5-95DF-49B45CCFEDB6}"/>
                </a:ext>
              </a:extLst>
            </p:cNvPr>
            <p:cNvSpPr/>
            <p:nvPr/>
          </p:nvSpPr>
          <p:spPr>
            <a:xfrm>
              <a:off x="0" y="812494"/>
              <a:ext cx="10515600" cy="250965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echteck: abgerundete Ecken 4">
              <a:extLst>
                <a:ext uri="{FF2B5EF4-FFF2-40B4-BE49-F238E27FC236}">
                  <a16:creationId xmlns:a16="http://schemas.microsoft.com/office/drawing/2014/main" id="{5ADE853A-76B0-5836-C2BB-078E21AF0E67}"/>
                </a:ext>
              </a:extLst>
            </p:cNvPr>
            <p:cNvSpPr txBox="1"/>
            <p:nvPr/>
          </p:nvSpPr>
          <p:spPr>
            <a:xfrm>
              <a:off x="122510" y="935004"/>
              <a:ext cx="10393089" cy="22646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7650" tIns="247650" rIns="247650" bIns="247650" numCol="1" spcCol="1270" anchor="ctr" anchorCtr="0">
              <a:noAutofit/>
            </a:bodyPr>
            <a:lstStyle/>
            <a:p>
              <a:pPr marL="0" lvl="0" indent="0" algn="l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400" kern="1200">
                  <a:latin typeface="Arial" panose="020B0604020202020204" pitchFamily="34" charset="0"/>
                  <a:cs typeface="Arial" panose="020B0604020202020204" pitchFamily="34" charset="0"/>
                </a:rPr>
                <a:t>Iulius Pollux of Naukratis (2nd</a:t>
              </a:r>
              <a:r>
                <a:rPr lang="en-US" sz="3400" kern="1200" baseline="30000"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en-US" sz="3400" kern="1200" baseline="0">
                  <a:latin typeface="Arial" panose="020B0604020202020204" pitchFamily="34" charset="0"/>
                  <a:cs typeface="Arial" panose="020B0604020202020204" pitchFamily="34" charset="0"/>
                </a:rPr>
                <a:t>c. AD): </a:t>
              </a:r>
              <a:r>
                <a:rPr lang="en-US" sz="3400" i="1" kern="1200" baseline="0">
                  <a:latin typeface="Arial" panose="020B0604020202020204" pitchFamily="34" charset="0"/>
                  <a:cs typeface="Arial" panose="020B0604020202020204" pitchFamily="34" charset="0"/>
                </a:rPr>
                <a:t>Onomastikon</a:t>
              </a:r>
              <a:endParaRPr lang="en-US" sz="3400" kern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1567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17847348-D545-6CC4-EC36-9D5375DD54C7}"/>
              </a:ext>
            </a:extLst>
          </p:cNvPr>
          <p:cNvSpPr/>
          <p:nvPr/>
        </p:nvSpPr>
        <p:spPr>
          <a:xfrm>
            <a:off x="838200" y="535781"/>
            <a:ext cx="10764695" cy="828676"/>
          </a:xfrm>
          <a:prstGeom prst="roundRect">
            <a:avLst>
              <a:gd name="adj" fmla="val 10000"/>
            </a:avLst>
          </a:prstGeom>
          <a:solidFill>
            <a:srgbClr val="36A78A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07F0952-D27C-7554-3CDA-D0EDC77DF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993" y="339522"/>
            <a:ext cx="11353800" cy="1325563"/>
          </a:xfrm>
          <a:noFill/>
          <a:effectLst>
            <a:softEdge rad="63500"/>
          </a:effectLst>
        </p:spPr>
        <p:txBody>
          <a:bodyPr>
            <a:normAutofit/>
          </a:bodyPr>
          <a:lstStyle/>
          <a:p>
            <a:r>
              <a:rPr lang="de-DE" sz="3200">
                <a:latin typeface="Arial" panose="020B0604020202020204" pitchFamily="34" charset="0"/>
                <a:cs typeface="Arial" panose="020B0604020202020204" pitchFamily="34" charset="0"/>
              </a:rPr>
              <a:t>My thesis: an experiment with hypothetical fragmentation</a:t>
            </a:r>
          </a:p>
        </p:txBody>
      </p:sp>
      <p:graphicFrame>
        <p:nvGraphicFramePr>
          <p:cNvPr id="2054" name="Inhaltsplatzhalter 2">
            <a:extLst>
              <a:ext uri="{FF2B5EF4-FFF2-40B4-BE49-F238E27FC236}">
                <a16:creationId xmlns:a16="http://schemas.microsoft.com/office/drawing/2014/main" id="{47B1FA1D-E427-A489-6B22-5B6D3E76C9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2555610"/>
              </p:ext>
            </p:extLst>
          </p:nvPr>
        </p:nvGraphicFramePr>
        <p:xfrm>
          <a:off x="938892" y="2895203"/>
          <a:ext cx="10515600" cy="17533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C84FEB73-5B0D-3752-6621-283185B8E447}"/>
              </a:ext>
            </a:extLst>
          </p:cNvPr>
          <p:cNvGrpSpPr/>
          <p:nvPr/>
        </p:nvGrpSpPr>
        <p:grpSpPr>
          <a:xfrm>
            <a:off x="2099743" y="5645660"/>
            <a:ext cx="8138433" cy="1067771"/>
            <a:chOff x="328612" y="518830"/>
            <a:chExt cx="2957512" cy="1878020"/>
          </a:xfrm>
        </p:grpSpPr>
        <p:sp>
          <p:nvSpPr>
            <p:cNvPr id="8" name="Rechteck: abgerundete Ecken 7">
              <a:extLst>
                <a:ext uri="{FF2B5EF4-FFF2-40B4-BE49-F238E27FC236}">
                  <a16:creationId xmlns:a16="http://schemas.microsoft.com/office/drawing/2014/main" id="{B8B2298A-8B88-A21D-62EA-F73179B6F724}"/>
                </a:ext>
              </a:extLst>
            </p:cNvPr>
            <p:cNvSpPr/>
            <p:nvPr/>
          </p:nvSpPr>
          <p:spPr>
            <a:xfrm>
              <a:off x="328612" y="518830"/>
              <a:ext cx="2957512" cy="1878020"/>
            </a:xfrm>
            <a:prstGeom prst="roundRect">
              <a:avLst>
                <a:gd name="adj" fmla="val 1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Rechteck: abgerundete Ecken 4">
              <a:extLst>
                <a:ext uri="{FF2B5EF4-FFF2-40B4-BE49-F238E27FC236}">
                  <a16:creationId xmlns:a16="http://schemas.microsoft.com/office/drawing/2014/main" id="{84D1D356-F0F8-4ECA-39F2-68AA53BE4FA3}"/>
                </a:ext>
              </a:extLst>
            </p:cNvPr>
            <p:cNvSpPr txBox="1"/>
            <p:nvPr/>
          </p:nvSpPr>
          <p:spPr>
            <a:xfrm>
              <a:off x="383617" y="573835"/>
              <a:ext cx="2847502" cy="1768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algn="just">
                <a:lnSpc>
                  <a:spcPct val="107000"/>
                </a:lnSpc>
              </a:pPr>
              <a:r>
                <a:rPr lang="en-GB" sz="16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Dover, Kenneth J.: Foreword: </a:t>
              </a:r>
              <a:r>
                <a:rPr lang="en-GB" sz="1600" b="1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Frogments</a:t>
              </a:r>
              <a:r>
                <a:rPr lang="en-GB" sz="16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, in: Harvey, D./Wilkins, J. (edd.), </a:t>
              </a:r>
            </a:p>
            <a:p>
              <a:pPr algn="just">
                <a:lnSpc>
                  <a:spcPct val="107000"/>
                </a:lnSpc>
              </a:pPr>
              <a:r>
                <a:rPr lang="en-GB" sz="16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The Rivals of Aristo­phanes, Studies in Athenian Old Comedy, London 2000, xvii–xix:</a:t>
              </a:r>
            </a:p>
            <a:p>
              <a:pPr algn="just">
                <a:lnSpc>
                  <a:spcPct val="107000"/>
                </a:lnSpc>
                <a:spcAft>
                  <a:spcPts val="1000"/>
                </a:spcAft>
              </a:pPr>
              <a:r>
                <a:rPr lang="en-GB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Randomly chosen citations of one play (</a:t>
              </a:r>
              <a:r>
                <a:rPr lang="en-GB" i="1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Frogs</a:t>
              </a:r>
              <a:r>
                <a:rPr lang="en-GB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) in several sources </a:t>
              </a:r>
              <a:endParaRPr lang="de-DE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Pfeil: nach oben gekrümmt 9">
            <a:extLst>
              <a:ext uri="{FF2B5EF4-FFF2-40B4-BE49-F238E27FC236}">
                <a16:creationId xmlns:a16="http://schemas.microsoft.com/office/drawing/2014/main" id="{12741912-FEB9-F152-9D11-C58AB5C93D9A}"/>
              </a:ext>
            </a:extLst>
          </p:cNvPr>
          <p:cNvSpPr/>
          <p:nvPr/>
        </p:nvSpPr>
        <p:spPr>
          <a:xfrm flipV="1">
            <a:off x="3327283" y="2736591"/>
            <a:ext cx="5864341" cy="400110"/>
          </a:xfrm>
          <a:prstGeom prst="curvedUpArrow">
            <a:avLst>
              <a:gd name="adj1" fmla="val 25000"/>
              <a:gd name="adj2" fmla="val 69197"/>
              <a:gd name="adj3" fmla="val 25000"/>
            </a:avLst>
          </a:prstGeom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Pfeil: nach oben gekrümmt 10">
            <a:extLst>
              <a:ext uri="{FF2B5EF4-FFF2-40B4-BE49-F238E27FC236}">
                <a16:creationId xmlns:a16="http://schemas.microsoft.com/office/drawing/2014/main" id="{3456AB67-54D9-3055-2B1E-6801997F374B}"/>
              </a:ext>
            </a:extLst>
          </p:cNvPr>
          <p:cNvSpPr/>
          <p:nvPr/>
        </p:nvSpPr>
        <p:spPr>
          <a:xfrm flipV="1">
            <a:off x="6171010" y="2702897"/>
            <a:ext cx="3358754" cy="427538"/>
          </a:xfrm>
          <a:prstGeom prst="curvedUpArrow">
            <a:avLst/>
          </a:prstGeom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008CE45B-A304-B572-A863-EFAFBB1EB43E}"/>
              </a:ext>
            </a:extLst>
          </p:cNvPr>
          <p:cNvSpPr txBox="1"/>
          <p:nvPr/>
        </p:nvSpPr>
        <p:spPr>
          <a:xfrm>
            <a:off x="1727469" y="1863230"/>
            <a:ext cx="18208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>
                <a:solidFill>
                  <a:srgbClr val="66A84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Comparison</a:t>
            </a:r>
            <a:r>
              <a:rPr lang="en-US" sz="200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</a:p>
        </p:txBody>
      </p:sp>
      <p:sp>
        <p:nvSpPr>
          <p:cNvPr id="14" name="Pfeil: nach links und rechts 13">
            <a:extLst>
              <a:ext uri="{FF2B5EF4-FFF2-40B4-BE49-F238E27FC236}">
                <a16:creationId xmlns:a16="http://schemas.microsoft.com/office/drawing/2014/main" id="{8AAE8A63-39D2-4C8B-83D2-A9C573B1F009}"/>
              </a:ext>
            </a:extLst>
          </p:cNvPr>
          <p:cNvSpPr/>
          <p:nvPr/>
        </p:nvSpPr>
        <p:spPr>
          <a:xfrm>
            <a:off x="5803396" y="1880886"/>
            <a:ext cx="731129" cy="35205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0898B6C9-39A7-DD71-ADCE-949616C83897}"/>
              </a:ext>
            </a:extLst>
          </p:cNvPr>
          <p:cNvGrpSpPr/>
          <p:nvPr/>
        </p:nvGrpSpPr>
        <p:grpSpPr>
          <a:xfrm>
            <a:off x="3675674" y="1536999"/>
            <a:ext cx="2004333" cy="1067771"/>
            <a:chOff x="328612" y="518830"/>
            <a:chExt cx="2957512" cy="1878020"/>
          </a:xfrm>
        </p:grpSpPr>
        <p:sp>
          <p:nvSpPr>
            <p:cNvPr id="17" name="Rechteck: abgerundete Ecken 16">
              <a:extLst>
                <a:ext uri="{FF2B5EF4-FFF2-40B4-BE49-F238E27FC236}">
                  <a16:creationId xmlns:a16="http://schemas.microsoft.com/office/drawing/2014/main" id="{E21186B0-FE82-BB7B-E0F0-4C14EB2DBE67}"/>
                </a:ext>
              </a:extLst>
            </p:cNvPr>
            <p:cNvSpPr/>
            <p:nvPr/>
          </p:nvSpPr>
          <p:spPr>
            <a:xfrm>
              <a:off x="328612" y="518830"/>
              <a:ext cx="2957512" cy="1878020"/>
            </a:xfrm>
            <a:prstGeom prst="roundRect">
              <a:avLst>
                <a:gd name="adj" fmla="val 1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Rechteck: abgerundete Ecken 4">
              <a:extLst>
                <a:ext uri="{FF2B5EF4-FFF2-40B4-BE49-F238E27FC236}">
                  <a16:creationId xmlns:a16="http://schemas.microsoft.com/office/drawing/2014/main" id="{5D1428FC-CEFC-D7EB-EE9B-3FF8BCC7F382}"/>
                </a:ext>
              </a:extLst>
            </p:cNvPr>
            <p:cNvSpPr txBox="1"/>
            <p:nvPr/>
          </p:nvSpPr>
          <p:spPr>
            <a:xfrm>
              <a:off x="367543" y="573835"/>
              <a:ext cx="2884977" cy="17680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algn="ctr">
                <a:lnSpc>
                  <a:spcPct val="107000"/>
                </a:lnSpc>
              </a:pPr>
              <a:r>
                <a:rPr lang="en-US" sz="1800">
                  <a:latin typeface="Arial" panose="020B0604020202020204" pitchFamily="34" charset="0"/>
                  <a:ea typeface="Calibri" panose="020F0502020204030204" pitchFamily="34" charset="0"/>
                </a:rPr>
                <a:t>quotations in </a:t>
              </a:r>
              <a:r>
                <a:rPr lang="en-US" sz="180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Iulius </a:t>
              </a:r>
              <a:r>
                <a:rPr lang="en-US" sz="1800">
                  <a:latin typeface="Arial" panose="020B0604020202020204" pitchFamily="34" charset="0"/>
                  <a:ea typeface="Calibri" panose="020F0502020204030204" pitchFamily="34" charset="0"/>
                </a:rPr>
                <a:t>Polluxʼ </a:t>
              </a:r>
              <a:r>
                <a:rPr lang="en-US" i="1">
                  <a:latin typeface="Arial" panose="020B0604020202020204" pitchFamily="34" charset="0"/>
                  <a:ea typeface="Calibri" panose="020F0502020204030204" pitchFamily="34" charset="0"/>
                </a:rPr>
                <a:t>Onomastikon</a:t>
              </a:r>
              <a:endParaRPr lang="de-DE" sz="18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F0506F5C-CEFF-6483-B8E3-06BDF22BD950}"/>
              </a:ext>
            </a:extLst>
          </p:cNvPr>
          <p:cNvGrpSpPr/>
          <p:nvPr/>
        </p:nvGrpSpPr>
        <p:grpSpPr>
          <a:xfrm>
            <a:off x="6657914" y="1533052"/>
            <a:ext cx="2004333" cy="1067771"/>
            <a:chOff x="328612" y="518830"/>
            <a:chExt cx="2957512" cy="1878020"/>
          </a:xfrm>
        </p:grpSpPr>
        <p:sp>
          <p:nvSpPr>
            <p:cNvPr id="20" name="Rechteck: abgerundete Ecken 19">
              <a:extLst>
                <a:ext uri="{FF2B5EF4-FFF2-40B4-BE49-F238E27FC236}">
                  <a16:creationId xmlns:a16="http://schemas.microsoft.com/office/drawing/2014/main" id="{42BD158D-FDE9-E5CB-BDDC-10472FE643F4}"/>
                </a:ext>
              </a:extLst>
            </p:cNvPr>
            <p:cNvSpPr/>
            <p:nvPr/>
          </p:nvSpPr>
          <p:spPr>
            <a:xfrm>
              <a:off x="328612" y="518830"/>
              <a:ext cx="2957512" cy="1878020"/>
            </a:xfrm>
            <a:prstGeom prst="roundRect">
              <a:avLst>
                <a:gd name="adj" fmla="val 1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Rechteck: abgerundete Ecken 4">
              <a:extLst>
                <a:ext uri="{FF2B5EF4-FFF2-40B4-BE49-F238E27FC236}">
                  <a16:creationId xmlns:a16="http://schemas.microsoft.com/office/drawing/2014/main" id="{04C5C20E-1B18-B58B-8B3A-FA9E8574CB3A}"/>
                </a:ext>
              </a:extLst>
            </p:cNvPr>
            <p:cNvSpPr txBox="1"/>
            <p:nvPr/>
          </p:nvSpPr>
          <p:spPr>
            <a:xfrm>
              <a:off x="367543" y="573835"/>
              <a:ext cx="2884977" cy="17680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algn="ctr"/>
              <a:r>
                <a:rPr lang="en-US" sz="1800">
                  <a:latin typeface="Arial" panose="020B0604020202020204" pitchFamily="34" charset="0"/>
                  <a:ea typeface="Calibri" panose="020F0502020204030204" pitchFamily="34" charset="0"/>
                </a:rPr>
                <a:t>extant (!) comedies of Aristophanes</a:t>
              </a:r>
            </a:p>
          </p:txBody>
        </p:sp>
      </p:grpSp>
      <p:sp>
        <p:nvSpPr>
          <p:cNvPr id="22" name="Textfeld 21">
            <a:extLst>
              <a:ext uri="{FF2B5EF4-FFF2-40B4-BE49-F238E27FC236}">
                <a16:creationId xmlns:a16="http://schemas.microsoft.com/office/drawing/2014/main" id="{4797B8CA-6D41-13CF-0B0F-81FC9517C53C}"/>
              </a:ext>
            </a:extLst>
          </p:cNvPr>
          <p:cNvSpPr txBox="1"/>
          <p:nvPr/>
        </p:nvSpPr>
        <p:spPr>
          <a:xfrm>
            <a:off x="8010913" y="4840903"/>
            <a:ext cx="30377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Methodological pitfalls: artificiality &amp; selectivity</a:t>
            </a:r>
            <a:endParaRPr lang="en-US" sz="2000">
              <a:solidFill>
                <a:srgbClr val="C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79CE7A47-4057-F886-E744-35D4335A4A1A}"/>
              </a:ext>
            </a:extLst>
          </p:cNvPr>
          <p:cNvSpPr txBox="1"/>
          <p:nvPr/>
        </p:nvSpPr>
        <p:spPr>
          <a:xfrm>
            <a:off x="2852324" y="4661324"/>
            <a:ext cx="512670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66A84E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E</a:t>
            </a:r>
            <a:r>
              <a:rPr lang="en-US" sz="2000" b="1">
                <a:solidFill>
                  <a:srgbClr val="66A84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valuation of the indirect traditionʼs impact on fragments and the quality of fragments provided by a specific author</a:t>
            </a:r>
            <a:endParaRPr lang="en-US" sz="200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24" name="Pfeil: nach links 23">
            <a:extLst>
              <a:ext uri="{FF2B5EF4-FFF2-40B4-BE49-F238E27FC236}">
                <a16:creationId xmlns:a16="http://schemas.microsoft.com/office/drawing/2014/main" id="{C245ED26-5898-A164-23BF-8F1D89BD5D2E}"/>
              </a:ext>
            </a:extLst>
          </p:cNvPr>
          <p:cNvSpPr/>
          <p:nvPr/>
        </p:nvSpPr>
        <p:spPr>
          <a:xfrm flipH="1">
            <a:off x="2099743" y="4861335"/>
            <a:ext cx="720695" cy="51435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2596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17847348-D545-6CC4-EC36-9D5375DD54C7}"/>
              </a:ext>
            </a:extLst>
          </p:cNvPr>
          <p:cNvSpPr/>
          <p:nvPr/>
        </p:nvSpPr>
        <p:spPr>
          <a:xfrm>
            <a:off x="1352550" y="2240755"/>
            <a:ext cx="4743450" cy="1531144"/>
          </a:xfrm>
          <a:prstGeom prst="roundRect">
            <a:avLst>
              <a:gd name="adj" fmla="val 10000"/>
            </a:avLst>
          </a:prstGeom>
          <a:solidFill>
            <a:srgbClr val="36A78A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07F0952-D27C-7554-3CDA-D0EDC77DF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2551" y="2446336"/>
            <a:ext cx="4743449" cy="1325563"/>
          </a:xfrm>
          <a:noFill/>
          <a:effectLst>
            <a:softEdge rad="63500"/>
          </a:effectLst>
        </p:spPr>
        <p:txBody>
          <a:bodyPr>
            <a:normAutofit/>
          </a:bodyPr>
          <a:lstStyle/>
          <a:p>
            <a:pPr algn="ctr"/>
            <a:r>
              <a:rPr lang="de-DE" sz="3600">
                <a:latin typeface="Arial" panose="020B0604020202020204" pitchFamily="34" charset="0"/>
                <a:cs typeface="Arial" panose="020B0604020202020204" pitchFamily="34" charset="0"/>
              </a:rPr>
              <a:t>Aristophanes, </a:t>
            </a:r>
            <a:r>
              <a:rPr lang="de-DE" sz="3600" i="1">
                <a:latin typeface="Arial" panose="020B0604020202020204" pitchFamily="34" charset="0"/>
                <a:cs typeface="Arial" panose="020B0604020202020204" pitchFamily="34" charset="0"/>
              </a:rPr>
              <a:t>Ploutos</a:t>
            </a:r>
            <a:br>
              <a:rPr lang="el-GR" sz="3600" i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3600">
                <a:latin typeface="Arial" panose="020B0604020202020204" pitchFamily="34" charset="0"/>
                <a:cs typeface="Arial" panose="020B0604020202020204" pitchFamily="34" charset="0"/>
              </a:rPr>
              <a:t>ca. 388 BC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4A2EB73-8F8A-9AB3-C22E-A104FA3113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9" t="2639" r="15654" b="6146"/>
          <a:stretch/>
        </p:blipFill>
        <p:spPr bwMode="auto">
          <a:xfrm>
            <a:off x="6991349" y="629046"/>
            <a:ext cx="4362450" cy="5858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5DF27655-799D-30AE-4F4C-59F8A6CAE30C}"/>
              </a:ext>
            </a:extLst>
          </p:cNvPr>
          <p:cNvSpPr txBox="1"/>
          <p:nvPr/>
        </p:nvSpPr>
        <p:spPr>
          <a:xfrm>
            <a:off x="2009774" y="5667483"/>
            <a:ext cx="49815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Τάσος Αποστολίδης</a:t>
            </a:r>
            <a:r>
              <a:rPr lang="es-ES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l-GR">
                <a:latin typeface="Arial" panose="020B0604020202020204" pitchFamily="34" charset="0"/>
                <a:cs typeface="Arial" panose="020B0604020202020204" pitchFamily="34" charset="0"/>
              </a:rPr>
              <a:t>Γιώργος Ακοκαλίδης</a:t>
            </a:r>
            <a:br>
              <a:rPr lang="el-GR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>
                <a:latin typeface="Arial" panose="020B0604020202020204" pitchFamily="34" charset="0"/>
                <a:cs typeface="Arial" panose="020B0604020202020204" pitchFamily="34" charset="0"/>
              </a:rPr>
              <a:t>Οι κωμωδίες του Αριστοφάνου σε κόμικς</a:t>
            </a: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 11</a:t>
            </a:r>
            <a:r>
              <a:rPr lang="el-GR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s-E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>
                <a:latin typeface="Arial" panose="020B0604020202020204" pitchFamily="34" charset="0"/>
                <a:cs typeface="Arial" panose="020B0604020202020204" pitchFamily="34" charset="0"/>
              </a:rPr>
              <a:t>Πλούτος </a:t>
            </a:r>
            <a:r>
              <a:rPr lang="de-DE">
                <a:latin typeface="Arial" panose="020B0604020202020204" pitchFamily="34" charset="0"/>
                <a:cs typeface="Arial" panose="020B0604020202020204" pitchFamily="34" charset="0"/>
              </a:rPr>
              <a:t>(2006)</a:t>
            </a:r>
          </a:p>
        </p:txBody>
      </p:sp>
    </p:spTree>
    <p:extLst>
      <p:ext uri="{BB962C8B-B14F-4D97-AF65-F5344CB8AC3E}">
        <p14:creationId xmlns:p14="http://schemas.microsoft.com/office/powerpoint/2010/main" val="3190338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17847348-D545-6CC4-EC36-9D5375DD54C7}"/>
              </a:ext>
            </a:extLst>
          </p:cNvPr>
          <p:cNvSpPr/>
          <p:nvPr/>
        </p:nvSpPr>
        <p:spPr>
          <a:xfrm>
            <a:off x="838200" y="535781"/>
            <a:ext cx="8813006" cy="828676"/>
          </a:xfrm>
          <a:prstGeom prst="roundRect">
            <a:avLst>
              <a:gd name="adj" fmla="val 10000"/>
            </a:avLst>
          </a:prstGeom>
          <a:solidFill>
            <a:srgbClr val="36A78A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07F0952-D27C-7554-3CDA-D0EDC77DF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8927306" cy="1325563"/>
          </a:xfrm>
          <a:noFill/>
          <a:effectLst>
            <a:softEdge rad="63500"/>
          </a:effectLst>
        </p:spPr>
        <p:txBody>
          <a:bodyPr>
            <a:normAutofit/>
          </a:bodyPr>
          <a:lstStyle/>
          <a:p>
            <a:r>
              <a:rPr lang="de-DE" sz="3600">
                <a:latin typeface="Arial" panose="020B0604020202020204" pitchFamily="34" charset="0"/>
                <a:cs typeface="Arial" panose="020B0604020202020204" pitchFamily="34" charset="0"/>
              </a:rPr>
              <a:t>Pollux X 48 – Aristophanes, </a:t>
            </a:r>
            <a:r>
              <a:rPr lang="de-DE" sz="3600" i="1">
                <a:latin typeface="Arial" panose="020B0604020202020204" pitchFamily="34" charset="0"/>
                <a:cs typeface="Arial" panose="020B0604020202020204" pitchFamily="34" charset="0"/>
              </a:rPr>
              <a:t>Ploutos </a:t>
            </a:r>
            <a:r>
              <a:rPr lang="de-DE" sz="3600">
                <a:latin typeface="Arial" panose="020B0604020202020204" pitchFamily="34" charset="0"/>
                <a:cs typeface="Arial" panose="020B0604020202020204" pitchFamily="34" charset="0"/>
              </a:rPr>
              <a:t>545 f.  </a:t>
            </a:r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C84FEB73-5B0D-3752-6621-283185B8E447}"/>
              </a:ext>
            </a:extLst>
          </p:cNvPr>
          <p:cNvGrpSpPr/>
          <p:nvPr/>
        </p:nvGrpSpPr>
        <p:grpSpPr>
          <a:xfrm>
            <a:off x="881742" y="1535113"/>
            <a:ext cx="10515600" cy="4579937"/>
            <a:chOff x="328612" y="518830"/>
            <a:chExt cx="2957512" cy="1878020"/>
          </a:xfrm>
        </p:grpSpPr>
        <p:sp>
          <p:nvSpPr>
            <p:cNvPr id="8" name="Rechteck: abgerundete Ecken 7">
              <a:extLst>
                <a:ext uri="{FF2B5EF4-FFF2-40B4-BE49-F238E27FC236}">
                  <a16:creationId xmlns:a16="http://schemas.microsoft.com/office/drawing/2014/main" id="{B8B2298A-8B88-A21D-62EA-F73179B6F724}"/>
                </a:ext>
              </a:extLst>
            </p:cNvPr>
            <p:cNvSpPr/>
            <p:nvPr/>
          </p:nvSpPr>
          <p:spPr>
            <a:xfrm>
              <a:off x="328612" y="518830"/>
              <a:ext cx="2957512" cy="1878020"/>
            </a:xfrm>
            <a:prstGeom prst="roundRect">
              <a:avLst>
                <a:gd name="adj" fmla="val 10000"/>
              </a:avLst>
            </a:prstGeom>
            <a:solidFill>
              <a:schemeClr val="lt1">
                <a:hueOff val="0"/>
                <a:satOff val="0"/>
                <a:lumOff val="0"/>
              </a:scheme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Rechteck: abgerundete Ecken 4">
              <a:extLst>
                <a:ext uri="{FF2B5EF4-FFF2-40B4-BE49-F238E27FC236}">
                  <a16:creationId xmlns:a16="http://schemas.microsoft.com/office/drawing/2014/main" id="{84D1D356-F0F8-4ECA-39F2-68AA53BE4FA3}"/>
                </a:ext>
              </a:extLst>
            </p:cNvPr>
            <p:cNvSpPr txBox="1"/>
            <p:nvPr/>
          </p:nvSpPr>
          <p:spPr>
            <a:xfrm>
              <a:off x="383617" y="518830"/>
              <a:ext cx="2890261" cy="18230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br>
                <a:rPr lang="en-US" sz="2400" b="1">
                  <a:solidFill>
                    <a:srgbClr val="36A78A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</a:br>
              <a:r>
                <a:rPr lang="en-US" sz="2200" b="1">
                  <a:solidFill>
                    <a:srgbClr val="66A84E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Poll.</a:t>
              </a:r>
            </a:p>
            <a:p>
              <a:pPr>
                <a:lnSpc>
                  <a:spcPct val="107000"/>
                </a:lnSpc>
              </a:pPr>
              <a:r>
                <a:rPr lang="de-DE" sz="22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καὶ θρᾶνοι δὲ δίφροι ἂν εἶναι δοκοῖεν, εἰπόντος ἐν Πλούτῳ Ἀριστοφάνους</a:t>
              </a:r>
              <a:endParaRPr lang="el-GR" sz="22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  <a:p>
              <a:pPr>
                <a:lnSpc>
                  <a:spcPct val="107000"/>
                </a:lnSpc>
              </a:pPr>
              <a:r>
                <a:rPr lang="en-US" sz="2200">
                  <a:solidFill>
                    <a:srgbClr val="36A78A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ἀντι δὲ θράνου στάμνου κεφαλὴν κατεαγότος, ἀντὶ δὲ μάκτρας</a:t>
              </a:r>
              <a:r>
                <a:rPr lang="el-GR" sz="2200">
                  <a:solidFill>
                    <a:srgbClr val="36A78A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>
                  <a:solidFill>
                    <a:srgbClr val="36A78A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πιθάκνης</a:t>
              </a:r>
              <a:r>
                <a:rPr lang="el-GR" sz="2200">
                  <a:solidFill>
                    <a:srgbClr val="36A78A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>
                  <a:solidFill>
                    <a:srgbClr val="36A78A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πλευρὰν ἐρρωγυῖαν</a:t>
              </a:r>
              <a:r>
                <a:rPr lang="el-GR" sz="2200">
                  <a:solidFill>
                    <a:srgbClr val="36A78A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</a:p>
            <a:p>
              <a:pPr>
                <a:lnSpc>
                  <a:spcPct val="107000"/>
                </a:lnSpc>
              </a:pPr>
              <a:r>
                <a:rPr lang="en-US" sz="200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“but instead of a seat the broken rim of a vessel, </a:t>
              </a:r>
              <a:br>
                <a:rPr lang="en-US" sz="200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</a:br>
              <a:r>
                <a:rPr lang="en-US" sz="200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instead of a kneading-trough the broken stave of a cask”</a:t>
              </a:r>
            </a:p>
            <a:p>
              <a:pPr>
                <a:lnSpc>
                  <a:spcPct val="107000"/>
                </a:lnSpc>
              </a:pPr>
              <a:endParaRPr lang="en-US" sz="2000">
                <a:solidFill>
                  <a:srgbClr val="36A78A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342900" indent="-342900" algn="ctr">
                <a:spcBef>
                  <a:spcPts val="400"/>
                </a:spcBef>
                <a:buFont typeface="Wingdings" panose="05000000000000000000" pitchFamily="2" charset="2"/>
                <a:buChar char="à"/>
              </a:pPr>
              <a:r>
                <a:rPr lang="de-DE" sz="2000" b="1">
                  <a:solidFill>
                    <a:schemeClr val="tx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e</a:t>
              </a:r>
              <a:r>
                <a:rPr lang="de-DE" sz="2000" b="1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conomic-ethical discourse: rich vs. poor</a:t>
              </a:r>
            </a:p>
            <a:p>
              <a:pPr>
                <a:spcBef>
                  <a:spcPts val="400"/>
                </a:spcBef>
              </a:pPr>
              <a:r>
                <a:rPr lang="en-US" sz="2400" b="1">
                  <a:solidFill>
                    <a:srgbClr val="66A94E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Ar. </a:t>
              </a:r>
            </a:p>
            <a:p>
              <a:pPr>
                <a:spcBef>
                  <a:spcPts val="400"/>
                </a:spcBef>
              </a:pPr>
              <a:r>
                <a:rPr lang="el-GR" sz="2400">
                  <a:latin typeface="Times New Roman" panose="02020603050405020304" pitchFamily="18" charset="0"/>
                  <a:ea typeface="Calibri" panose="020F0502020204030204" pitchFamily="34" charset="0"/>
                </a:rPr>
                <a:t>Χρεμύλος</a:t>
              </a:r>
              <a:r>
                <a:rPr lang="de-DE" sz="2400">
                  <a:latin typeface="Times New Roman" panose="02020603050405020304" pitchFamily="18" charset="0"/>
                  <a:ea typeface="Calibri" panose="020F0502020204030204" pitchFamily="34" charset="0"/>
                </a:rPr>
                <a:t> […]</a:t>
              </a:r>
              <a:br>
                <a:rPr lang="de-DE" sz="2400">
                  <a:latin typeface="Times New Roman" panose="02020603050405020304" pitchFamily="18" charset="0"/>
                  <a:ea typeface="Calibri" panose="020F0502020204030204" pitchFamily="34" charset="0"/>
                </a:rPr>
              </a:br>
              <a:r>
                <a:rPr lang="el-GR" sz="2400">
                  <a:solidFill>
                    <a:srgbClr val="36A78A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ἀντὶ δὲ θράνου στάμνου κεφαλὴν κατεαγότος</a:t>
              </a:r>
              <a:r>
                <a:rPr lang="de-DE" sz="2400">
                  <a:solidFill>
                    <a:srgbClr val="36A78A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, </a:t>
              </a:r>
              <a:r>
                <a:rPr lang="el-GR" sz="2400">
                  <a:solidFill>
                    <a:srgbClr val="36A78A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ἀντὶ δὲ μάκτρας</a:t>
              </a:r>
              <a:endParaRPr lang="de-DE" sz="2400">
                <a:solidFill>
                  <a:srgbClr val="36A78A"/>
                </a:solidFill>
                <a:latin typeface="Times New Roman" panose="02020603050405020304" pitchFamily="18" charset="0"/>
                <a:ea typeface="Calibri" panose="020F0502020204030204" pitchFamily="34" charset="0"/>
              </a:endParaRPr>
            </a:p>
            <a:p>
              <a:r>
                <a:rPr lang="de-DE" sz="2400">
                  <a:solidFill>
                    <a:srgbClr val="36A78A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φιδάκνης πλευρὰν ἐρρωγυῖαν </a:t>
              </a:r>
              <a:r>
                <a:rPr lang="el-GR" sz="240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καὶ ταύτην. </a:t>
              </a:r>
              <a:r>
                <a:rPr lang="de-DE" sz="2400">
                  <a:latin typeface="Times New Roman" panose="02020603050405020304" pitchFamily="18" charset="0"/>
                  <a:ea typeface="Calibri" panose="020F0502020204030204" pitchFamily="34" charset="0"/>
                </a:rPr>
                <a:t>ἆρά γε πολλῶν </a:t>
              </a:r>
              <a:r>
                <a:rPr lang="de-DE" sz="240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[</a:t>
              </a:r>
              <a:r>
                <a:rPr lang="en-GB" sz="240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…]</a:t>
              </a:r>
            </a:p>
            <a:p>
              <a:pPr algn="ctr">
                <a:lnSpc>
                  <a:spcPct val="107000"/>
                </a:lnSpc>
              </a:pPr>
              <a:endParaRPr lang="de-DE" sz="2000" b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1901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17847348-D545-6CC4-EC36-9D5375DD54C7}"/>
              </a:ext>
            </a:extLst>
          </p:cNvPr>
          <p:cNvSpPr/>
          <p:nvPr/>
        </p:nvSpPr>
        <p:spPr>
          <a:xfrm>
            <a:off x="838200" y="535781"/>
            <a:ext cx="8813006" cy="828676"/>
          </a:xfrm>
          <a:prstGeom prst="roundRect">
            <a:avLst>
              <a:gd name="adj" fmla="val 10000"/>
            </a:avLst>
          </a:prstGeom>
          <a:solidFill>
            <a:srgbClr val="36A78A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07F0952-D27C-7554-3CDA-D0EDC77DF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8927306" cy="1325563"/>
          </a:xfrm>
          <a:noFill/>
          <a:effectLst>
            <a:softEdge rad="63500"/>
          </a:effectLst>
        </p:spPr>
        <p:txBody>
          <a:bodyPr>
            <a:normAutofit/>
          </a:bodyPr>
          <a:lstStyle/>
          <a:p>
            <a:r>
              <a:rPr lang="de-DE" sz="3600">
                <a:latin typeface="Arial" panose="020B0604020202020204" pitchFamily="34" charset="0"/>
                <a:cs typeface="Arial" panose="020B0604020202020204" pitchFamily="34" charset="0"/>
              </a:rPr>
              <a:t>Pollux II 59 – Aristophanes, </a:t>
            </a:r>
            <a:r>
              <a:rPr lang="de-DE" sz="3600" i="1">
                <a:latin typeface="Arial" panose="020B0604020202020204" pitchFamily="34" charset="0"/>
                <a:cs typeface="Arial" panose="020B0604020202020204" pitchFamily="34" charset="0"/>
              </a:rPr>
              <a:t>Ploutos </a:t>
            </a:r>
            <a:r>
              <a:rPr lang="de-DE" sz="3600">
                <a:latin typeface="Arial" panose="020B0604020202020204" pitchFamily="34" charset="0"/>
                <a:cs typeface="Arial" panose="020B0604020202020204" pitchFamily="34" charset="0"/>
              </a:rPr>
              <a:t>635 </a:t>
            </a:r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C84FEB73-5B0D-3752-6621-283185B8E447}"/>
              </a:ext>
            </a:extLst>
          </p:cNvPr>
          <p:cNvGrpSpPr/>
          <p:nvPr/>
        </p:nvGrpSpPr>
        <p:grpSpPr>
          <a:xfrm>
            <a:off x="881742" y="1535113"/>
            <a:ext cx="10595884" cy="4579937"/>
            <a:chOff x="328612" y="518830"/>
            <a:chExt cx="2980092" cy="1878020"/>
          </a:xfrm>
        </p:grpSpPr>
        <p:sp>
          <p:nvSpPr>
            <p:cNvPr id="8" name="Rechteck: abgerundete Ecken 7">
              <a:extLst>
                <a:ext uri="{FF2B5EF4-FFF2-40B4-BE49-F238E27FC236}">
                  <a16:creationId xmlns:a16="http://schemas.microsoft.com/office/drawing/2014/main" id="{B8B2298A-8B88-A21D-62EA-F73179B6F724}"/>
                </a:ext>
              </a:extLst>
            </p:cNvPr>
            <p:cNvSpPr/>
            <p:nvPr/>
          </p:nvSpPr>
          <p:spPr>
            <a:xfrm>
              <a:off x="328612" y="518830"/>
              <a:ext cx="2957512" cy="1878020"/>
            </a:xfrm>
            <a:prstGeom prst="roundRect">
              <a:avLst>
                <a:gd name="adj" fmla="val 10000"/>
              </a:avLst>
            </a:prstGeom>
            <a:solidFill>
              <a:schemeClr val="lt1">
                <a:hueOff val="0"/>
                <a:satOff val="0"/>
                <a:lumOff val="0"/>
              </a:scheme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Rechteck: abgerundete Ecken 4">
              <a:extLst>
                <a:ext uri="{FF2B5EF4-FFF2-40B4-BE49-F238E27FC236}">
                  <a16:creationId xmlns:a16="http://schemas.microsoft.com/office/drawing/2014/main" id="{84D1D356-F0F8-4ECA-39F2-68AA53BE4FA3}"/>
                </a:ext>
              </a:extLst>
            </p:cNvPr>
            <p:cNvSpPr txBox="1"/>
            <p:nvPr/>
          </p:nvSpPr>
          <p:spPr>
            <a:xfrm>
              <a:off x="351192" y="518830"/>
              <a:ext cx="2957512" cy="1768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br>
                <a:rPr lang="en-US" sz="2400" b="1">
                  <a:solidFill>
                    <a:srgbClr val="36A78A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</a:br>
              <a:r>
                <a:rPr lang="en-US" sz="2200" b="1">
                  <a:solidFill>
                    <a:srgbClr val="66A84E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Poll.</a:t>
              </a:r>
            </a:p>
            <a:p>
              <a:pPr>
                <a:lnSpc>
                  <a:spcPct val="107000"/>
                </a:lnSpc>
              </a:pPr>
              <a:r>
                <a:rPr lang="de-DE" sz="2400">
                  <a:solidFill>
                    <a:srgbClr val="36A78A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ἐξωμματῶσθαί</a:t>
              </a:r>
              <a:r>
                <a:rPr lang="de-DE" sz="24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φησιν Ἀριστοφάνης τὸν Πλοῦτον ἐν Ἀσκληπιοῦ</a:t>
              </a:r>
              <a:r>
                <a:rPr lang="el-GR" sz="24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.</a:t>
              </a:r>
              <a:r>
                <a:rPr lang="de-DE" sz="24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br>
                <a:rPr lang="de-DE" sz="24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</a:br>
              <a:r>
                <a:rPr lang="en-US" sz="240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“</a:t>
              </a:r>
              <a:r>
                <a:rPr lang="en-GB" sz="200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Aristophanes says that </a:t>
              </a:r>
              <a:r>
                <a:rPr lang="en-GB" sz="2000" b="1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Ploutos has been restored to sight in the temple of Asklepios</a:t>
              </a:r>
              <a:r>
                <a:rPr lang="en-US" sz="240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”</a:t>
              </a:r>
            </a:p>
            <a:p>
              <a:pPr>
                <a:spcBef>
                  <a:spcPts val="400"/>
                </a:spcBef>
              </a:pPr>
              <a:r>
                <a:rPr lang="en-US" sz="2400">
                  <a:latin typeface="Arial" panose="020B0604020202020204" pitchFamily="34" charset="0"/>
                  <a:ea typeface="Calibri" panose="020F0502020204030204" pitchFamily="34" charset="0"/>
                </a:rPr>
                <a:t>			      </a:t>
              </a:r>
              <a:r>
                <a:rPr lang="en-US" sz="2000" b="1">
                  <a:latin typeface="Arial" panose="020B0604020202020204" pitchFamily="34" charset="0"/>
                  <a:ea typeface="Calibri" panose="020F0502020204030204" pitchFamily="34" charset="0"/>
                </a:rPr>
                <a:t>(</a:t>
              </a:r>
              <a:r>
                <a:rPr lang="en-US" sz="2000" b="1">
                  <a:latin typeface="Arial" panose="020B0604020202020204" pitchFamily="34" charset="0"/>
                  <a:ea typeface="Calibri" panose="020F0502020204030204" pitchFamily="34" charset="0"/>
                  <a:sym typeface="Wingdings" panose="05000000000000000000" pitchFamily="2" charset="2"/>
                </a:rPr>
                <a:t> the protagonistʼs utopian plan?)</a:t>
              </a:r>
              <a:r>
                <a:rPr lang="en-US" sz="2000" b="1">
                  <a:solidFill>
                    <a:srgbClr val="66A94E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 </a:t>
              </a:r>
            </a:p>
            <a:p>
              <a:pPr>
                <a:spcBef>
                  <a:spcPts val="400"/>
                </a:spcBef>
              </a:pPr>
              <a:r>
                <a:rPr lang="en-US" sz="2400" b="1">
                  <a:solidFill>
                    <a:srgbClr val="66A94E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Ar. </a:t>
              </a:r>
            </a:p>
            <a:p>
              <a:r>
                <a:rPr lang="el-GR" sz="2400">
                  <a:latin typeface="Times New Roman" panose="02020603050405020304" pitchFamily="18" charset="0"/>
                  <a:ea typeface="Calibri" panose="020F0502020204030204" pitchFamily="34" charset="0"/>
                </a:rPr>
                <a:t>Καρίων […]</a:t>
              </a:r>
              <a:endParaRPr lang="de-DE" sz="2400">
                <a:latin typeface="Times New Roman" panose="02020603050405020304" pitchFamily="18" charset="0"/>
                <a:ea typeface="Calibri" panose="020F0502020204030204" pitchFamily="34" charset="0"/>
              </a:endParaRPr>
            </a:p>
            <a:p>
              <a:r>
                <a:rPr lang="el-GR" sz="2400">
                  <a:latin typeface="Times New Roman" panose="02020603050405020304" pitchFamily="18" charset="0"/>
                  <a:ea typeface="Calibri" panose="020F0502020204030204" pitchFamily="34" charset="0"/>
                </a:rPr>
                <a:t>ὁ δεσπότης πέπραγεν εὐτυχέστατα</a:t>
              </a:r>
              <a:r>
                <a:rPr lang="de-DE" sz="2400">
                  <a:latin typeface="Times New Roman" panose="02020603050405020304" pitchFamily="18" charset="0"/>
                  <a:ea typeface="Calibri" panose="020F0502020204030204" pitchFamily="34" charset="0"/>
                </a:rPr>
                <a:t>,</a:t>
              </a:r>
            </a:p>
            <a:p>
              <a:r>
                <a:rPr lang="de-DE" sz="2400">
                  <a:latin typeface="Times New Roman" panose="02020603050405020304" pitchFamily="18" charset="0"/>
                  <a:ea typeface="Calibri" panose="020F0502020204030204" pitchFamily="34" charset="0"/>
                </a:rPr>
                <a:t>μᾶλλον δʼ ὁ Πλοῦτος αὐτός· ἀντὶ γὰρ τυφλοῦ</a:t>
              </a:r>
              <a:br>
                <a:rPr lang="de-DE" sz="2400">
                  <a:latin typeface="Times New Roman" panose="02020603050405020304" pitchFamily="18" charset="0"/>
                  <a:ea typeface="Calibri" panose="020F0502020204030204" pitchFamily="34" charset="0"/>
                </a:rPr>
              </a:br>
              <a:r>
                <a:rPr lang="de-DE" sz="2400">
                  <a:solidFill>
                    <a:srgbClr val="36A78A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ἐξωμμάτωται</a:t>
              </a:r>
              <a:r>
                <a:rPr lang="de-DE" sz="2400">
                  <a:latin typeface="Times New Roman" panose="02020603050405020304" pitchFamily="18" charset="0"/>
                  <a:ea typeface="Calibri" panose="020F0502020204030204" pitchFamily="34" charset="0"/>
                </a:rPr>
                <a:t> καὶ λελάμπρυνται κόρας,              </a:t>
              </a:r>
              <a:br>
                <a:rPr lang="de-DE" sz="2400">
                  <a:latin typeface="Times New Roman" panose="02020603050405020304" pitchFamily="18" charset="0"/>
                  <a:ea typeface="Calibri" panose="020F0502020204030204" pitchFamily="34" charset="0"/>
                </a:rPr>
              </a:br>
              <a:r>
                <a:rPr lang="de-DE" sz="2400">
                  <a:latin typeface="Times New Roman" panose="02020603050405020304" pitchFamily="18" charset="0"/>
                  <a:ea typeface="Calibri" panose="020F0502020204030204" pitchFamily="34" charset="0"/>
                </a:rPr>
                <a:t>Ἀσκληπιοῦ παιῶνος εὐμενοῦς τυχών.</a:t>
              </a:r>
            </a:p>
            <a:p>
              <a:pPr>
                <a:lnSpc>
                  <a:spcPct val="107000"/>
                </a:lnSpc>
              </a:pPr>
              <a:endParaRPr lang="en-US" sz="2000" b="1">
                <a:effectLst/>
                <a:latin typeface="Arial" panose="020B0604020202020204" pitchFamily="34" charset="0"/>
                <a:ea typeface="Calibri" panose="020F0502020204030204" pitchFamily="34" charset="0"/>
              </a:endParaRPr>
            </a:p>
          </p:txBody>
        </p:sp>
      </p:grpSp>
      <p:sp>
        <p:nvSpPr>
          <p:cNvPr id="3" name="Textfeld 2">
            <a:extLst>
              <a:ext uri="{FF2B5EF4-FFF2-40B4-BE49-F238E27FC236}">
                <a16:creationId xmlns:a16="http://schemas.microsoft.com/office/drawing/2014/main" id="{E2DE1EDA-3895-5B3B-F301-648F9C1CA276}"/>
              </a:ext>
            </a:extLst>
          </p:cNvPr>
          <p:cNvSpPr txBox="1"/>
          <p:nvPr/>
        </p:nvSpPr>
        <p:spPr>
          <a:xfrm>
            <a:off x="6795406" y="3978193"/>
            <a:ext cx="43107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Karion: “</a:t>
            </a:r>
            <a:r>
              <a:rPr lang="de-DE">
                <a:latin typeface="Arial" panose="020B0604020202020204" pitchFamily="34" charset="0"/>
                <a:cs typeface="Arial" panose="020B0604020202020204" pitchFamily="34" charset="0"/>
              </a:rPr>
              <a:t>My master has had the greatest of good fortune – or rather Ploutos himself has: instead of being blind, he has been restored to sight and his eyes are sparkling because he found the healer Asklepios in a benevolent mood.</a:t>
            </a:r>
            <a:r>
              <a:rPr lang="en-GB" sz="180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”</a:t>
            </a:r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044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17847348-D545-6CC4-EC36-9D5375DD54C7}"/>
              </a:ext>
            </a:extLst>
          </p:cNvPr>
          <p:cNvSpPr/>
          <p:nvPr/>
        </p:nvSpPr>
        <p:spPr>
          <a:xfrm>
            <a:off x="838199" y="535781"/>
            <a:ext cx="8982075" cy="828676"/>
          </a:xfrm>
          <a:prstGeom prst="roundRect">
            <a:avLst>
              <a:gd name="adj" fmla="val 10000"/>
            </a:avLst>
          </a:prstGeom>
          <a:solidFill>
            <a:srgbClr val="36A78A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07F0952-D27C-7554-3CDA-D0EDC77DF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58299" cy="1325563"/>
          </a:xfrm>
          <a:noFill/>
          <a:effectLst>
            <a:softEdge rad="63500"/>
          </a:effectLst>
        </p:spPr>
        <p:txBody>
          <a:bodyPr>
            <a:normAutofit/>
          </a:bodyPr>
          <a:lstStyle/>
          <a:p>
            <a:r>
              <a:rPr lang="de-DE" sz="3600">
                <a:latin typeface="Arial" panose="020B0604020202020204" pitchFamily="34" charset="0"/>
                <a:cs typeface="Arial" panose="020B0604020202020204" pitchFamily="34" charset="0"/>
              </a:rPr>
              <a:t>Pollux VII 71 – Aristophanes, </a:t>
            </a:r>
            <a:r>
              <a:rPr lang="de-DE" sz="3600" i="1">
                <a:latin typeface="Arial" panose="020B0604020202020204" pitchFamily="34" charset="0"/>
                <a:cs typeface="Arial" panose="020B0604020202020204" pitchFamily="34" charset="0"/>
              </a:rPr>
              <a:t>Ploutos </a:t>
            </a:r>
            <a:r>
              <a:rPr lang="de-DE" sz="3600">
                <a:latin typeface="Arial" panose="020B0604020202020204" pitchFamily="34" charset="0"/>
                <a:cs typeface="Arial" panose="020B0604020202020204" pitchFamily="34" charset="0"/>
              </a:rPr>
              <a:t>729 f.</a:t>
            </a:r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C84FEB73-5B0D-3752-6621-283185B8E447}"/>
              </a:ext>
            </a:extLst>
          </p:cNvPr>
          <p:cNvGrpSpPr/>
          <p:nvPr/>
        </p:nvGrpSpPr>
        <p:grpSpPr>
          <a:xfrm>
            <a:off x="881742" y="1535113"/>
            <a:ext cx="10515600" cy="4894715"/>
            <a:chOff x="328612" y="518830"/>
            <a:chExt cx="2957512" cy="1878020"/>
          </a:xfrm>
        </p:grpSpPr>
        <p:sp>
          <p:nvSpPr>
            <p:cNvPr id="8" name="Rechteck: abgerundete Ecken 7">
              <a:extLst>
                <a:ext uri="{FF2B5EF4-FFF2-40B4-BE49-F238E27FC236}">
                  <a16:creationId xmlns:a16="http://schemas.microsoft.com/office/drawing/2014/main" id="{B8B2298A-8B88-A21D-62EA-F73179B6F724}"/>
                </a:ext>
              </a:extLst>
            </p:cNvPr>
            <p:cNvSpPr/>
            <p:nvPr/>
          </p:nvSpPr>
          <p:spPr>
            <a:xfrm>
              <a:off x="328612" y="518830"/>
              <a:ext cx="2957512" cy="1878020"/>
            </a:xfrm>
            <a:prstGeom prst="roundRect">
              <a:avLst>
                <a:gd name="adj" fmla="val 10000"/>
              </a:avLst>
            </a:prstGeom>
            <a:solidFill>
              <a:schemeClr val="lt1">
                <a:hueOff val="0"/>
                <a:satOff val="0"/>
                <a:lumOff val="0"/>
              </a:scheme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Rechteck: abgerundete Ecken 4">
              <a:extLst>
                <a:ext uri="{FF2B5EF4-FFF2-40B4-BE49-F238E27FC236}">
                  <a16:creationId xmlns:a16="http://schemas.microsoft.com/office/drawing/2014/main" id="{84D1D356-F0F8-4ECA-39F2-68AA53BE4FA3}"/>
                </a:ext>
              </a:extLst>
            </p:cNvPr>
            <p:cNvSpPr txBox="1"/>
            <p:nvPr/>
          </p:nvSpPr>
          <p:spPr>
            <a:xfrm>
              <a:off x="383617" y="573835"/>
              <a:ext cx="2890261" cy="1768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r>
                <a:rPr lang="en-US" sz="2400" b="1">
                  <a:solidFill>
                    <a:srgbClr val="66A84E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Poll.</a:t>
              </a:r>
            </a:p>
            <a:p>
              <a:pPr>
                <a:spcBef>
                  <a:spcPts val="400"/>
                </a:spcBef>
              </a:pPr>
              <a:r>
                <a:rPr lang="el-GR" sz="2400">
                  <a:latin typeface="Times New Roman" panose="02020603050405020304" pitchFamily="18" charset="0"/>
                  <a:ea typeface="Calibri" panose="020F0502020204030204" pitchFamily="34" charset="0"/>
                </a:rPr>
                <a:t>τὸ δὲ ἡμιτύβιον</a:t>
              </a:r>
              <a:r>
                <a:rPr lang="de-DE" sz="2400">
                  <a:latin typeface="Times New Roman" panose="02020603050405020304" pitchFamily="18" charset="0"/>
                  <a:ea typeface="Calibri" panose="020F0502020204030204" pitchFamily="34" charset="0"/>
                </a:rPr>
                <a:t>, </a:t>
              </a:r>
              <a:r>
                <a:rPr lang="el-GR" sz="2400">
                  <a:latin typeface="Times New Roman" panose="02020603050405020304" pitchFamily="18" charset="0"/>
                  <a:ea typeface="Calibri" panose="020F0502020204030204" pitchFamily="34" charset="0"/>
                </a:rPr>
                <a:t>ἔστι μὲν καὶ τοῦτο</a:t>
              </a:r>
              <a:r>
                <a:rPr lang="de-DE" sz="2400" baseline="30000"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l-GR" sz="2400">
                  <a:latin typeface="Times New Roman" panose="02020603050405020304" pitchFamily="18" charset="0"/>
                  <a:ea typeface="Calibri" panose="020F0502020204030204" pitchFamily="34" charset="0"/>
                </a:rPr>
                <a:t>Αἰγύπτιον</a:t>
              </a:r>
              <a:r>
                <a:rPr lang="de-DE" sz="2400">
                  <a:latin typeface="Times New Roman" panose="02020603050405020304" pitchFamily="18" charset="0"/>
                  <a:ea typeface="Calibri" panose="020F0502020204030204" pitchFamily="34" charset="0"/>
                </a:rPr>
                <a:t>, </a:t>
              </a:r>
              <a:r>
                <a:rPr lang="el-GR" sz="2400">
                  <a:latin typeface="Times New Roman" panose="02020603050405020304" pitchFamily="18" charset="0"/>
                  <a:ea typeface="Calibri" panose="020F0502020204030204" pitchFamily="34" charset="0"/>
                </a:rPr>
                <a:t>εἴη δ</a:t>
              </a:r>
              <a:r>
                <a:rPr lang="de-DE" sz="2400">
                  <a:latin typeface="Times New Roman" panose="02020603050405020304" pitchFamily="18" charset="0"/>
                  <a:ea typeface="Calibri" panose="020F0502020204030204" pitchFamily="34" charset="0"/>
                </a:rPr>
                <a:t>ʼ </a:t>
              </a:r>
              <a:r>
                <a:rPr lang="el-GR" sz="2400">
                  <a:latin typeface="Times New Roman" panose="02020603050405020304" pitchFamily="18" charset="0"/>
                  <a:ea typeface="Calibri" panose="020F0502020204030204" pitchFamily="34" charset="0"/>
                </a:rPr>
                <a:t>ἂν κατὰ</a:t>
              </a:r>
              <a:r>
                <a:rPr lang="de-DE" sz="2400" baseline="30000"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l-GR" sz="2400">
                  <a:latin typeface="Times New Roman" panose="02020603050405020304" pitchFamily="18" charset="0"/>
                  <a:ea typeface="Calibri" panose="020F0502020204030204" pitchFamily="34" charset="0"/>
                </a:rPr>
                <a:t>τὸ ἐν τῇ μέσῃ κωμῳδίᾳ</a:t>
              </a:r>
              <a:r>
                <a:rPr lang="de-DE" sz="2400"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l-GR" sz="2400">
                  <a:latin typeface="Times New Roman" panose="02020603050405020304" pitchFamily="18" charset="0"/>
                  <a:ea typeface="Calibri" panose="020F0502020204030204" pitchFamily="34" charset="0"/>
                </a:rPr>
                <a:t>καψιδρώτιον καλούμενον</a:t>
              </a:r>
              <a:r>
                <a:rPr lang="de-DE" sz="2400">
                  <a:latin typeface="Times New Roman" panose="02020603050405020304" pitchFamily="18" charset="0"/>
                  <a:ea typeface="Calibri" panose="020F0502020204030204" pitchFamily="34" charset="0"/>
                </a:rPr>
                <a:t>, </a:t>
              </a:r>
              <a:r>
                <a:rPr lang="el-GR" sz="2400">
                  <a:latin typeface="Times New Roman" panose="02020603050405020304" pitchFamily="18" charset="0"/>
                  <a:ea typeface="Calibri" panose="020F0502020204030204" pitchFamily="34" charset="0"/>
                </a:rPr>
                <a:t>νῦν σουδάριον ὀνομάζεται· Ἀριστοφάνει γὰρ ἐν Πλούτῳ τοιαύτη τις ἡ δόξα</a:t>
              </a:r>
              <a:r>
                <a:rPr lang="de-DE" sz="2400">
                  <a:latin typeface="Times New Roman" panose="02020603050405020304" pitchFamily="18" charset="0"/>
                  <a:ea typeface="Calibri" panose="020F0502020204030204" pitchFamily="34" charset="0"/>
                </a:rPr>
                <a:t>· </a:t>
              </a:r>
              <a:r>
                <a:rPr lang="el-GR" sz="2400">
                  <a:solidFill>
                    <a:srgbClr val="36A78A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ἔπειτα καθαρὸν ἡμιτύβιον λαβών </a:t>
              </a:r>
              <a:r>
                <a:rPr lang="de-DE" sz="2400">
                  <a:solidFill>
                    <a:srgbClr val="36A78A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τὰ βλέφαρα περιέψεσεν.</a:t>
              </a:r>
              <a:br>
                <a:rPr lang="de-DE" sz="2000">
                  <a:latin typeface="Times New Roman" panose="02020603050405020304" pitchFamily="18" charset="0"/>
                  <a:ea typeface="Calibri" panose="020F0502020204030204" pitchFamily="34" charset="0"/>
                </a:rPr>
              </a:br>
              <a:r>
                <a:rPr lang="en-US" sz="2000">
                  <a:latin typeface="Arial" panose="020B0604020202020204" pitchFamily="34" charset="0"/>
                  <a:ea typeface="Calibri" panose="020F0502020204030204" pitchFamily="34" charset="0"/>
                </a:rPr>
                <a:t>“Then, he took a clean wiping cloth and afterwards wiped around the eyelids in circular motion</a:t>
              </a:r>
              <a:r>
                <a:rPr lang="el-GR" sz="2000">
                  <a:latin typeface="Arial" panose="020B0604020202020204" pitchFamily="34" charset="0"/>
                  <a:ea typeface="Calibri" panose="020F0502020204030204" pitchFamily="34" charset="0"/>
                </a:rPr>
                <a:t>.</a:t>
              </a:r>
              <a:r>
                <a:rPr lang="en-GB" sz="2000">
                  <a:latin typeface="Arial" panose="020B0604020202020204" pitchFamily="34" charset="0"/>
                  <a:ea typeface="Calibri" panose="020F0502020204030204" pitchFamily="34" charset="0"/>
                </a:rPr>
                <a:t>”</a:t>
              </a:r>
              <a:endParaRPr lang="de-DE" sz="2000">
                <a:latin typeface="Arial" panose="020B0604020202020204" pitchFamily="34" charset="0"/>
                <a:ea typeface="Calibri" panose="020F0502020204030204" pitchFamily="34" charset="0"/>
              </a:endParaRPr>
            </a:p>
            <a:p>
              <a:pPr algn="ctr">
                <a:spcBef>
                  <a:spcPts val="400"/>
                </a:spcBef>
              </a:pPr>
              <a:r>
                <a:rPr lang="en-GB" sz="2000" b="1">
                  <a:latin typeface="Arial" panose="020B0604020202020204" pitchFamily="34" charset="0"/>
                  <a:ea typeface="Calibri" panose="020F0502020204030204" pitchFamily="34" charset="0"/>
                </a:rPr>
                <a:t>medical treatment of e</a:t>
              </a:r>
              <a:r>
                <a:rPr lang="de-DE" sz="2000" b="1">
                  <a:latin typeface="Arial" panose="020B0604020202020204" pitchFamily="34" charset="0"/>
                  <a:ea typeface="Calibri" panose="020F0502020204030204" pitchFamily="34" charset="0"/>
                </a:rPr>
                <a:t>yes, by human doctor?</a:t>
              </a:r>
              <a:endParaRPr lang="en-US" sz="2000" b="1">
                <a:latin typeface="Arial" panose="020B0604020202020204" pitchFamily="34" charset="0"/>
                <a:ea typeface="Calibri" panose="020F0502020204030204" pitchFamily="34" charset="0"/>
              </a:endParaRPr>
            </a:p>
            <a:p>
              <a:pPr>
                <a:spcBef>
                  <a:spcPts val="400"/>
                </a:spcBef>
              </a:pPr>
              <a:r>
                <a:rPr lang="en-US" sz="2200" b="1">
                  <a:solidFill>
                    <a:srgbClr val="66A94E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Ar. </a:t>
              </a:r>
            </a:p>
            <a:p>
              <a:r>
                <a:rPr lang="el-GR" sz="24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Καρίων […]</a:t>
              </a:r>
              <a:endParaRPr lang="de-DE" sz="24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  <a:p>
              <a:r>
                <a:rPr lang="el-GR" sz="2400">
                  <a:solidFill>
                    <a:srgbClr val="36A78A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ἔπειτα καθαρὸν ἡμιτύβιον λαβὼν</a:t>
              </a:r>
              <a:r>
                <a:rPr lang="el-GR" sz="2400">
                  <a:solidFill>
                    <a:srgbClr val="36A78A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</a:p>
            <a:p>
              <a:r>
                <a:rPr lang="el-GR" sz="2400">
                  <a:solidFill>
                    <a:srgbClr val="36A78A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τὰ βλέφαρα περιέψησεν</a:t>
              </a:r>
              <a:r>
                <a:rPr lang="el-GR" sz="2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·</a:t>
              </a:r>
              <a:r>
                <a:rPr lang="el-GR" sz="24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ἡ Πανάκεια δὲ […]</a:t>
              </a:r>
              <a:endParaRPr lang="de-DE" sz="24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3212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17847348-D545-6CC4-EC36-9D5375DD54C7}"/>
              </a:ext>
            </a:extLst>
          </p:cNvPr>
          <p:cNvSpPr/>
          <p:nvPr/>
        </p:nvSpPr>
        <p:spPr>
          <a:xfrm>
            <a:off x="838200" y="535781"/>
            <a:ext cx="8813006" cy="828676"/>
          </a:xfrm>
          <a:prstGeom prst="roundRect">
            <a:avLst>
              <a:gd name="adj" fmla="val 10000"/>
            </a:avLst>
          </a:prstGeom>
          <a:solidFill>
            <a:srgbClr val="36A78A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C84FEB73-5B0D-3752-6621-283185B8E447}"/>
              </a:ext>
            </a:extLst>
          </p:cNvPr>
          <p:cNvGrpSpPr/>
          <p:nvPr/>
        </p:nvGrpSpPr>
        <p:grpSpPr>
          <a:xfrm>
            <a:off x="881742" y="1535113"/>
            <a:ext cx="10515600" cy="5199062"/>
            <a:chOff x="328612" y="518830"/>
            <a:chExt cx="2957512" cy="1878020"/>
          </a:xfrm>
        </p:grpSpPr>
        <p:sp>
          <p:nvSpPr>
            <p:cNvPr id="8" name="Rechteck: abgerundete Ecken 7">
              <a:extLst>
                <a:ext uri="{FF2B5EF4-FFF2-40B4-BE49-F238E27FC236}">
                  <a16:creationId xmlns:a16="http://schemas.microsoft.com/office/drawing/2014/main" id="{B8B2298A-8B88-A21D-62EA-F73179B6F724}"/>
                </a:ext>
              </a:extLst>
            </p:cNvPr>
            <p:cNvSpPr/>
            <p:nvPr/>
          </p:nvSpPr>
          <p:spPr>
            <a:xfrm>
              <a:off x="328612" y="518830"/>
              <a:ext cx="2957512" cy="1878020"/>
            </a:xfrm>
            <a:prstGeom prst="roundRect">
              <a:avLst>
                <a:gd name="adj" fmla="val 10000"/>
              </a:avLst>
            </a:prstGeom>
            <a:solidFill>
              <a:schemeClr val="lt1">
                <a:hueOff val="0"/>
                <a:satOff val="0"/>
                <a:lumOff val="0"/>
              </a:scheme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Rechteck: abgerundete Ecken 4">
              <a:extLst>
                <a:ext uri="{FF2B5EF4-FFF2-40B4-BE49-F238E27FC236}">
                  <a16:creationId xmlns:a16="http://schemas.microsoft.com/office/drawing/2014/main" id="{84D1D356-F0F8-4ECA-39F2-68AA53BE4FA3}"/>
                </a:ext>
              </a:extLst>
            </p:cNvPr>
            <p:cNvSpPr txBox="1"/>
            <p:nvPr/>
          </p:nvSpPr>
          <p:spPr>
            <a:xfrm>
              <a:off x="395863" y="518830"/>
              <a:ext cx="2890261" cy="1768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>
                <a:spcBef>
                  <a:spcPts val="400"/>
                </a:spcBef>
              </a:pPr>
              <a:endParaRPr lang="en-US" sz="2200" b="1">
                <a:solidFill>
                  <a:srgbClr val="66A84E"/>
                </a:solidFill>
                <a:latin typeface="Arial" panose="020B0604020202020204" pitchFamily="34" charset="0"/>
                <a:ea typeface="Calibri" panose="020F0502020204030204" pitchFamily="34" charset="0"/>
              </a:endParaRPr>
            </a:p>
            <a:p>
              <a:pPr>
                <a:spcBef>
                  <a:spcPts val="400"/>
                </a:spcBef>
              </a:pPr>
              <a:endParaRPr lang="en-US" sz="2200" b="1">
                <a:solidFill>
                  <a:srgbClr val="66A84E"/>
                </a:solidFill>
                <a:latin typeface="Arial" panose="020B0604020202020204" pitchFamily="34" charset="0"/>
                <a:ea typeface="Calibri" panose="020F0502020204030204" pitchFamily="34" charset="0"/>
              </a:endParaRPr>
            </a:p>
            <a:p>
              <a:pPr>
                <a:spcBef>
                  <a:spcPts val="400"/>
                </a:spcBef>
              </a:pPr>
              <a:endParaRPr lang="en-US" sz="2200" b="1">
                <a:solidFill>
                  <a:srgbClr val="66A84E"/>
                </a:solidFill>
                <a:latin typeface="Arial" panose="020B0604020202020204" pitchFamily="34" charset="0"/>
                <a:ea typeface="Calibri" panose="020F0502020204030204" pitchFamily="34" charset="0"/>
              </a:endParaRPr>
            </a:p>
            <a:p>
              <a:pPr>
                <a:spcBef>
                  <a:spcPts val="400"/>
                </a:spcBef>
              </a:pPr>
              <a:r>
                <a:rPr lang="en-US" sz="2200" b="1">
                  <a:solidFill>
                    <a:srgbClr val="66A84E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Poll.</a:t>
              </a:r>
            </a:p>
            <a:p>
              <a:pPr>
                <a:spcBef>
                  <a:spcPts val="400"/>
                </a:spcBef>
              </a:pPr>
              <a:r>
                <a:rPr lang="de-DE" sz="2400">
                  <a:latin typeface="Times New Roman" panose="02020603050405020304" pitchFamily="18" charset="0"/>
                  <a:ea typeface="Calibri" panose="020F0502020204030204" pitchFamily="34" charset="0"/>
                </a:rPr>
                <a:t>τὴν δὲ </a:t>
              </a:r>
              <a:r>
                <a:rPr lang="de-DE" sz="2400">
                  <a:solidFill>
                    <a:srgbClr val="36A78A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θυΐαν</a:t>
              </a:r>
              <a:r>
                <a:rPr lang="de-DE" sz="2400">
                  <a:latin typeface="Times New Roman" panose="02020603050405020304" pitchFamily="18" charset="0"/>
                  <a:ea typeface="Calibri" panose="020F0502020204030204" pitchFamily="34" charset="0"/>
                </a:rPr>
                <a:t> καὶ </a:t>
              </a:r>
              <a:r>
                <a:rPr lang="de-DE" sz="2400">
                  <a:solidFill>
                    <a:srgbClr val="36A78A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θυΐδιον</a:t>
              </a:r>
              <a:r>
                <a:rPr lang="de-DE" sz="2400">
                  <a:latin typeface="Times New Roman" panose="02020603050405020304" pitchFamily="18" charset="0"/>
                  <a:ea typeface="Calibri" panose="020F0502020204030204" pitchFamily="34" charset="0"/>
                </a:rPr>
                <a:t> εἴποις ἂν κατʼ</a:t>
              </a:r>
              <a:r>
                <a:rPr lang="de-DE" sz="1600"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de-DE" sz="2400">
                  <a:latin typeface="Times New Roman" panose="02020603050405020304" pitchFamily="18" charset="0"/>
                  <a:ea typeface="Calibri" panose="020F0502020204030204" pitchFamily="34" charset="0"/>
                </a:rPr>
                <a:t>Ἀριστοφάνην ἐν Πλούτῳ λέγοντα</a:t>
              </a:r>
              <a:r>
                <a:rPr lang="de-DE">
                  <a:latin typeface="Times New Roman" panose="02020603050405020304" pitchFamily="18" charset="0"/>
                  <a:ea typeface="Calibri" panose="020F0502020204030204" pitchFamily="34" charset="0"/>
                </a:rPr>
                <a:t>· </a:t>
              </a:r>
            </a:p>
            <a:p>
              <a:pPr>
                <a:spcBef>
                  <a:spcPts val="400"/>
                </a:spcBef>
                <a:spcAft>
                  <a:spcPts val="500"/>
                </a:spcAft>
              </a:pPr>
              <a:r>
                <a:rPr lang="en-US" sz="2000">
                  <a:latin typeface="Arial" panose="020B0604020202020204" pitchFamily="34" charset="0"/>
                  <a:ea typeface="Calibri" panose="020F0502020204030204" pitchFamily="34" charset="0"/>
                </a:rPr>
                <a:t>“</a:t>
              </a:r>
              <a:r>
                <a:rPr lang="de-DE" sz="2000">
                  <a:latin typeface="Arial" panose="020B0604020202020204" pitchFamily="34" charset="0"/>
                  <a:ea typeface="Calibri" panose="020F0502020204030204" pitchFamily="34" charset="0"/>
                </a:rPr>
                <a:t>You may call the </a:t>
              </a:r>
              <a:r>
                <a:rPr lang="el-GR" sz="2000">
                  <a:latin typeface="Arial" panose="020B0604020202020204" pitchFamily="34" charset="0"/>
                  <a:ea typeface="Calibri" panose="020F0502020204030204" pitchFamily="34" charset="0"/>
                </a:rPr>
                <a:t>θυΐα </a:t>
              </a:r>
              <a:r>
                <a:rPr lang="de-DE" sz="2000">
                  <a:latin typeface="Arial" panose="020B0604020202020204" pitchFamily="34" charset="0"/>
                  <a:ea typeface="Calibri" panose="020F0502020204030204" pitchFamily="34" charset="0"/>
                </a:rPr>
                <a:t>(mortar) </a:t>
              </a:r>
              <a:r>
                <a:rPr lang="el-GR" sz="2000">
                  <a:latin typeface="Arial" panose="020B0604020202020204" pitchFamily="34" charset="0"/>
                  <a:ea typeface="Calibri" panose="020F0502020204030204" pitchFamily="34" charset="0"/>
                </a:rPr>
                <a:t>θυΐδιον</a:t>
              </a:r>
              <a:r>
                <a:rPr lang="de-DE" sz="2000">
                  <a:latin typeface="Arial" panose="020B0604020202020204" pitchFamily="34" charset="0"/>
                  <a:ea typeface="Calibri" panose="020F0502020204030204" pitchFamily="34" charset="0"/>
                </a:rPr>
                <a:t> (small mortar) like Aristophanes does in </a:t>
              </a:r>
              <a:r>
                <a:rPr lang="de-DE" sz="2000" i="1">
                  <a:latin typeface="Arial" panose="020B0604020202020204" pitchFamily="34" charset="0"/>
                  <a:ea typeface="Calibri" panose="020F0502020204030204" pitchFamily="34" charset="0"/>
                </a:rPr>
                <a:t>Ploutos.</a:t>
              </a:r>
              <a:r>
                <a:rPr lang="en-GB" sz="2000">
                  <a:latin typeface="Arial" panose="020B0604020202020204" pitchFamily="34" charset="0"/>
                  <a:ea typeface="Calibri" panose="020F0502020204030204" pitchFamily="34" charset="0"/>
                </a:rPr>
                <a:t>”</a:t>
              </a:r>
              <a:endParaRPr lang="de-DE" sz="2000">
                <a:latin typeface="Arial" panose="020B0604020202020204" pitchFamily="34" charset="0"/>
                <a:ea typeface="Calibri" panose="020F0502020204030204" pitchFamily="34" charset="0"/>
              </a:endParaRPr>
            </a:p>
            <a:p>
              <a:pPr algn="ctr">
                <a:spcBef>
                  <a:spcPts val="400"/>
                </a:spcBef>
              </a:pPr>
              <a:r>
                <a:rPr lang="en-GB" sz="2000" b="1">
                  <a:latin typeface="Arial" panose="020B0604020202020204" pitchFamily="34" charset="0"/>
                  <a:ea typeface="Calibri" panose="020F0502020204030204" pitchFamily="34" charset="0"/>
                  <a:sym typeface="Wingdings" panose="05000000000000000000" pitchFamily="2" charset="2"/>
                </a:rPr>
                <a:t> </a:t>
              </a:r>
              <a:r>
                <a:rPr lang="en-GB" sz="2000" b="1">
                  <a:latin typeface="Arial" panose="020B0604020202020204" pitchFamily="34" charset="0"/>
                  <a:ea typeface="Calibri" panose="020F0502020204030204" pitchFamily="34" charset="0"/>
                </a:rPr>
                <a:t>mortar for medicine production (?? could be linked to other contexts as well)</a:t>
              </a:r>
              <a:endParaRPr lang="en-US" sz="2000" b="1">
                <a:latin typeface="Arial" panose="020B0604020202020204" pitchFamily="34" charset="0"/>
                <a:ea typeface="Calibri" panose="020F0502020204030204" pitchFamily="34" charset="0"/>
              </a:endParaRPr>
            </a:p>
            <a:p>
              <a:pPr>
                <a:spcBef>
                  <a:spcPts val="400"/>
                </a:spcBef>
              </a:pPr>
              <a:endParaRPr lang="en-US" sz="2000" b="1">
                <a:solidFill>
                  <a:srgbClr val="66A94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endParaRPr>
            </a:p>
            <a:p>
              <a:pPr>
                <a:spcBef>
                  <a:spcPts val="400"/>
                </a:spcBef>
              </a:pPr>
              <a:r>
                <a:rPr lang="en-US" sz="2200" b="1">
                  <a:solidFill>
                    <a:srgbClr val="66A94E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Ar. </a:t>
              </a:r>
            </a:p>
            <a:p>
              <a:r>
                <a:rPr lang="el-GR" sz="20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Καρίων</a:t>
              </a:r>
              <a:r>
                <a:rPr lang="de-DE" sz="20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[…]</a:t>
              </a:r>
              <a:br>
                <a:rPr lang="de-DE" sz="20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</a:br>
              <a:r>
                <a:rPr lang="el-GR" sz="20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ἔπειτα παῖς αὐτῷ λίθινον </a:t>
              </a:r>
              <a:r>
                <a:rPr lang="el-GR" sz="2000">
                  <a:solidFill>
                    <a:srgbClr val="36A78A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θυείδιον</a:t>
              </a:r>
              <a:r>
                <a:rPr lang="de-DE" sz="20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	   </a:t>
              </a:r>
            </a:p>
            <a:p>
              <a:r>
                <a:rPr lang="el-GR" sz="20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παρέθηκε καὶ δοίδυκα καὶ κιβώτιον.</a:t>
              </a:r>
              <a:r>
                <a:rPr lang="de-DE" sz="20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l-GR" sz="20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[…]</a:t>
              </a:r>
              <a:endParaRPr lang="de-DE" sz="20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  <a:p>
              <a:r>
                <a:rPr lang="el-GR" sz="20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πρῶτον δὲ πάντων τῷ Νεοκλείδῃ φάρμακον</a:t>
              </a:r>
            </a:p>
            <a:p>
              <a:r>
                <a:rPr lang="el-GR" sz="20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καταπλαστὸν ἐνεχείρησε τρίβειν, ἐμβαλὼν</a:t>
              </a:r>
            </a:p>
            <a:p>
              <a:r>
                <a:rPr lang="el-GR" sz="20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σκορόδων κεφαλὰς τρεῖς Τηνίων. ἔπειτʼ ἔφλα </a:t>
              </a:r>
              <a:br>
                <a:rPr lang="el-GR" sz="20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</a:br>
              <a:r>
                <a:rPr lang="el-GR" sz="20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ἐν τῇ </a:t>
              </a:r>
              <a:r>
                <a:rPr lang="el-GR" sz="2000">
                  <a:solidFill>
                    <a:srgbClr val="36A78A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θυείᾳ</a:t>
              </a:r>
              <a:r>
                <a:rPr lang="el-GR" sz="20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συμπαραμειγνύων ὀπὸν	   </a:t>
              </a:r>
              <a:br>
                <a:rPr lang="el-GR" sz="20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</a:br>
              <a:r>
                <a:rPr lang="el-GR" sz="20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καὶ σχῖνον. εἶτ᾽ ὄξει διέμενος Σφηττίῳ</a:t>
              </a:r>
            </a:p>
            <a:p>
              <a:r>
                <a:rPr lang="el-GR" sz="20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κατέπλασεν αὐτοῦ τὰ βλέφαρ᾽</a:t>
              </a:r>
              <a:r>
                <a:rPr lang="de-DE" sz="20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l-GR" sz="20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[…]</a:t>
              </a:r>
              <a:endParaRPr lang="de-DE" sz="20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  <a:p>
              <a:r>
                <a:rPr lang="en-US" sz="1400" b="1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z</a:t>
              </a:r>
              <a:br>
                <a:rPr lang="en-US" sz="2400" b="1">
                  <a:solidFill>
                    <a:srgbClr val="36A78A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</a:br>
              <a:br>
                <a:rPr lang="en-US" sz="2200" b="1">
                  <a:solidFill>
                    <a:srgbClr val="66A84E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</a:br>
              <a:endParaRPr lang="el-GR" sz="24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sp>
        <p:nvSpPr>
          <p:cNvPr id="3" name="Textfeld 2">
            <a:extLst>
              <a:ext uri="{FF2B5EF4-FFF2-40B4-BE49-F238E27FC236}">
                <a16:creationId xmlns:a16="http://schemas.microsoft.com/office/drawing/2014/main" id="{1A9FF6F6-3D90-D4D5-7628-62FF51D9DB8E}"/>
              </a:ext>
            </a:extLst>
          </p:cNvPr>
          <p:cNvSpPr txBox="1"/>
          <p:nvPr/>
        </p:nvSpPr>
        <p:spPr>
          <a:xfrm>
            <a:off x="6096000" y="3907552"/>
            <a:ext cx="443865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Karion: “</a:t>
            </a:r>
            <a:r>
              <a:rPr lang="de-DE">
                <a:latin typeface="Arial" panose="020B0604020202020204" pitchFamily="34" charset="0"/>
                <a:cs typeface="Arial" panose="020B0604020202020204" pitchFamily="34" charset="0"/>
              </a:rPr>
              <a:t>Then a boy set beside him a stone mortar, pestle, and medicine-chest. […] First of all he set to work to pound a medical plaster for Neokleides. He threw three heads of Tenos garlic into the mortar and crushed them, mixing in </a:t>
            </a:r>
            <a:br>
              <a:rPr lang="de-DE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>
                <a:latin typeface="Arial" panose="020B0604020202020204" pitchFamily="34" charset="0"/>
                <a:cs typeface="Arial" panose="020B0604020202020204" pitchFamily="34" charset="0"/>
              </a:rPr>
              <a:t>fig-juice and mastic with them, and then he soaked the lot with Sphettian vinegar and plastered his eyes with it.</a:t>
            </a:r>
            <a:r>
              <a:rPr lang="en-GB" sz="180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”</a:t>
            </a:r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07F0952-D27C-7554-3CDA-D0EDC77DF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8927306" cy="1325563"/>
          </a:xfrm>
          <a:noFill/>
          <a:effectLst>
            <a:softEdge rad="63500"/>
          </a:effectLst>
        </p:spPr>
        <p:txBody>
          <a:bodyPr>
            <a:normAutofit/>
          </a:bodyPr>
          <a:lstStyle/>
          <a:p>
            <a:r>
              <a:rPr lang="de-DE" sz="3600">
                <a:latin typeface="Arial" panose="020B0604020202020204" pitchFamily="34" charset="0"/>
                <a:cs typeface="Arial" panose="020B0604020202020204" pitchFamily="34" charset="0"/>
              </a:rPr>
              <a:t>Pollux X 103 – Aristophanes, </a:t>
            </a:r>
            <a:r>
              <a:rPr lang="de-DE" sz="3600" i="1">
                <a:latin typeface="Arial" panose="020B0604020202020204" pitchFamily="34" charset="0"/>
                <a:cs typeface="Arial" panose="020B0604020202020204" pitchFamily="34" charset="0"/>
              </a:rPr>
              <a:t>Ploutos </a:t>
            </a:r>
            <a:r>
              <a:rPr lang="de-DE" sz="3600">
                <a:latin typeface="Arial" panose="020B0604020202020204" pitchFamily="34" charset="0"/>
                <a:cs typeface="Arial" panose="020B0604020202020204" pitchFamily="34" charset="0"/>
              </a:rPr>
              <a:t>710 </a:t>
            </a:r>
          </a:p>
        </p:txBody>
      </p:sp>
    </p:spTree>
    <p:extLst>
      <p:ext uri="{BB962C8B-B14F-4D97-AF65-F5344CB8AC3E}">
        <p14:creationId xmlns:p14="http://schemas.microsoft.com/office/powerpoint/2010/main" val="2180486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17847348-D545-6CC4-EC36-9D5375DD54C7}"/>
              </a:ext>
            </a:extLst>
          </p:cNvPr>
          <p:cNvSpPr/>
          <p:nvPr/>
        </p:nvSpPr>
        <p:spPr>
          <a:xfrm>
            <a:off x="838199" y="535781"/>
            <a:ext cx="9458325" cy="828676"/>
          </a:xfrm>
          <a:prstGeom prst="roundRect">
            <a:avLst>
              <a:gd name="adj" fmla="val 10000"/>
            </a:avLst>
          </a:prstGeom>
          <a:solidFill>
            <a:srgbClr val="36A78A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07F0952-D27C-7554-3CDA-D0EDC77DF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9667874" cy="1325563"/>
          </a:xfrm>
          <a:noFill/>
          <a:effectLst>
            <a:softEdge rad="63500"/>
          </a:effectLst>
        </p:spPr>
        <p:txBody>
          <a:bodyPr>
            <a:normAutofit/>
          </a:bodyPr>
          <a:lstStyle/>
          <a:p>
            <a:r>
              <a:rPr lang="de-DE" sz="3600">
                <a:latin typeface="Arial" panose="020B0604020202020204" pitchFamily="34" charset="0"/>
                <a:cs typeface="Arial" panose="020B0604020202020204" pitchFamily="34" charset="0"/>
              </a:rPr>
              <a:t>Pollux IX 101 – Aristophanes, </a:t>
            </a:r>
            <a:r>
              <a:rPr lang="de-DE" sz="3600" i="1">
                <a:latin typeface="Arial" panose="020B0604020202020204" pitchFamily="34" charset="0"/>
                <a:cs typeface="Arial" panose="020B0604020202020204" pitchFamily="34" charset="0"/>
              </a:rPr>
              <a:t>Ploutos </a:t>
            </a:r>
            <a:r>
              <a:rPr lang="de-DE" sz="3600">
                <a:latin typeface="Arial" panose="020B0604020202020204" pitchFamily="34" charset="0"/>
                <a:cs typeface="Arial" panose="020B0604020202020204" pitchFamily="34" charset="0"/>
              </a:rPr>
              <a:t>816 </a:t>
            </a:r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C84FEB73-5B0D-3752-6621-283185B8E447}"/>
              </a:ext>
            </a:extLst>
          </p:cNvPr>
          <p:cNvGrpSpPr/>
          <p:nvPr/>
        </p:nvGrpSpPr>
        <p:grpSpPr>
          <a:xfrm>
            <a:off x="881742" y="1535113"/>
            <a:ext cx="10515600" cy="5108936"/>
            <a:chOff x="328612" y="518830"/>
            <a:chExt cx="2957512" cy="1890490"/>
          </a:xfrm>
        </p:grpSpPr>
        <p:sp>
          <p:nvSpPr>
            <p:cNvPr id="8" name="Rechteck: abgerundete Ecken 7">
              <a:extLst>
                <a:ext uri="{FF2B5EF4-FFF2-40B4-BE49-F238E27FC236}">
                  <a16:creationId xmlns:a16="http://schemas.microsoft.com/office/drawing/2014/main" id="{B8B2298A-8B88-A21D-62EA-F73179B6F724}"/>
                </a:ext>
              </a:extLst>
            </p:cNvPr>
            <p:cNvSpPr/>
            <p:nvPr/>
          </p:nvSpPr>
          <p:spPr>
            <a:xfrm>
              <a:off x="328612" y="518830"/>
              <a:ext cx="2957512" cy="1878020"/>
            </a:xfrm>
            <a:prstGeom prst="roundRect">
              <a:avLst>
                <a:gd name="adj" fmla="val 10000"/>
              </a:avLst>
            </a:prstGeom>
            <a:solidFill>
              <a:schemeClr val="lt1">
                <a:hueOff val="0"/>
                <a:satOff val="0"/>
                <a:lumOff val="0"/>
              </a:scheme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Rechteck: abgerundete Ecken 4">
              <a:extLst>
                <a:ext uri="{FF2B5EF4-FFF2-40B4-BE49-F238E27FC236}">
                  <a16:creationId xmlns:a16="http://schemas.microsoft.com/office/drawing/2014/main" id="{84D1D356-F0F8-4ECA-39F2-68AA53BE4FA3}"/>
                </a:ext>
              </a:extLst>
            </p:cNvPr>
            <p:cNvSpPr txBox="1"/>
            <p:nvPr/>
          </p:nvSpPr>
          <p:spPr>
            <a:xfrm>
              <a:off x="395863" y="641310"/>
              <a:ext cx="2890261" cy="1768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>
                <a:spcBef>
                  <a:spcPts val="400"/>
                </a:spcBef>
              </a:pPr>
              <a:r>
                <a:rPr lang="en-US" sz="2200" b="1">
                  <a:solidFill>
                    <a:srgbClr val="66A84E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Poll.</a:t>
              </a:r>
              <a:br>
                <a:rPr lang="en-US" sz="2200" b="1">
                  <a:solidFill>
                    <a:srgbClr val="66A84E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</a:br>
              <a:r>
                <a:rPr lang="el-GR" sz="24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οἱ δὲ καὶ ἀργυρίῳ πράττειν ἠξίουν, εἰ πιστὸς Ἀριστοφάνης ἐν Πλούτῳ </a:t>
              </a:r>
              <a:r>
                <a:rPr lang="el-GR" sz="240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λέγων</a:t>
              </a:r>
              <a:r>
                <a:rPr lang="el-GR" sz="2400">
                  <a:solidFill>
                    <a:srgbClr val="36A78A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στατῆρσι δʼ οἱ θεράποντες ἀρτιάζομεν</a:t>
              </a:r>
              <a:r>
                <a:rPr lang="el-GR" sz="240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. </a:t>
              </a:r>
            </a:p>
            <a:p>
              <a:pPr>
                <a:spcBef>
                  <a:spcPts val="400"/>
                </a:spcBef>
                <a:spcAft>
                  <a:spcPts val="500"/>
                </a:spcAft>
              </a:pPr>
              <a:r>
                <a:rPr lang="en-US" sz="200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“some also thought that it would be a good idea to do so [play ‘odd or even’] with money, </a:t>
              </a:r>
              <a:br>
                <a:rPr lang="en-US" sz="200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</a:br>
              <a:r>
                <a:rPr lang="en-US" sz="2000">
                  <a:solidFill>
                    <a:srgbClr val="C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if Aristophanes is trustworthy </a:t>
              </a:r>
              <a:r>
                <a:rPr lang="en-US" sz="200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when he says in </a:t>
              </a:r>
              <a:r>
                <a:rPr lang="en-US" sz="2000" i="1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Ploutos</a:t>
              </a:r>
              <a:r>
                <a:rPr lang="en-US" sz="200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: We, the servants, play the </a:t>
              </a:r>
              <a:r>
                <a:rPr lang="en-US" sz="2000">
                  <a:latin typeface="Arial" panose="020B0604020202020204" pitchFamily="34" charset="0"/>
                  <a:ea typeface="Calibri" panose="020F0502020204030204" pitchFamily="34" charset="0"/>
                </a:rPr>
                <a:t>game ‘odd or even’</a:t>
              </a:r>
              <a:r>
                <a:rPr lang="en-US" sz="200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 with staters</a:t>
              </a:r>
              <a:r>
                <a:rPr lang="de-DE" sz="2000" i="1">
                  <a:latin typeface="Arial" panose="020B0604020202020204" pitchFamily="34" charset="0"/>
                  <a:ea typeface="Calibri" panose="020F0502020204030204" pitchFamily="34" charset="0"/>
                </a:rPr>
                <a:t>.</a:t>
              </a:r>
              <a:r>
                <a:rPr lang="en-GB" sz="200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”       </a:t>
              </a:r>
              <a:r>
                <a:rPr lang="en-GB" sz="2000">
                  <a:solidFill>
                    <a:srgbClr val="C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Pollux does not know the original context</a:t>
              </a:r>
              <a:endParaRPr lang="de-DE" sz="240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</a:endParaRPr>
            </a:p>
            <a:p>
              <a:pPr marL="342900" indent="-342900" algn="ctr">
                <a:spcBef>
                  <a:spcPts val="400"/>
                </a:spcBef>
                <a:buFont typeface="Wingdings" panose="05000000000000000000" pitchFamily="2" charset="2"/>
                <a:buChar char="à"/>
              </a:pPr>
              <a:r>
                <a:rPr lang="en-GB" sz="2000" b="1">
                  <a:latin typeface="Arial" panose="020B0604020202020204" pitchFamily="34" charset="0"/>
                  <a:ea typeface="Calibri" panose="020F0502020204030204" pitchFamily="34" charset="0"/>
                </a:rPr>
                <a:t>speaking role of a servant whose household is extraordinarily rich</a:t>
              </a:r>
            </a:p>
            <a:p>
              <a:pPr marL="342900" indent="-342900">
                <a:spcBef>
                  <a:spcPts val="400"/>
                </a:spcBef>
                <a:buFont typeface="Wingdings" panose="05000000000000000000" pitchFamily="2" charset="2"/>
                <a:buChar char="à"/>
              </a:pPr>
              <a:endParaRPr lang="en-GB" sz="2000" b="1">
                <a:solidFill>
                  <a:srgbClr val="66A94E"/>
                </a:solidFill>
                <a:latin typeface="Arial" panose="020B0604020202020204" pitchFamily="34" charset="0"/>
                <a:ea typeface="Calibri" panose="020F0502020204030204" pitchFamily="34" charset="0"/>
              </a:endParaRPr>
            </a:p>
            <a:p>
              <a:pPr>
                <a:spcBef>
                  <a:spcPts val="400"/>
                </a:spcBef>
              </a:pPr>
              <a:r>
                <a:rPr lang="en-US" sz="2200" b="1">
                  <a:solidFill>
                    <a:srgbClr val="66A94E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Ar. </a:t>
              </a:r>
            </a:p>
            <a:p>
              <a:r>
                <a:rPr lang="el-GR" sz="2400">
                  <a:latin typeface="Times New Roman" panose="02020603050405020304" pitchFamily="18" charset="0"/>
                  <a:ea typeface="Calibri" panose="020F0502020204030204" pitchFamily="34" charset="0"/>
                </a:rPr>
                <a:t>Κα. […]</a:t>
              </a:r>
            </a:p>
            <a:p>
              <a:r>
                <a:rPr lang="el-GR" sz="2400">
                  <a:solidFill>
                    <a:srgbClr val="36A78A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στατῆρσι δʼ οἱ θεράποντες ἀρτιάζομεν</a:t>
              </a:r>
              <a:endParaRPr lang="de-DE" sz="2400">
                <a:solidFill>
                  <a:srgbClr val="36A78A"/>
                </a:solidFill>
                <a:latin typeface="Times New Roman" panose="02020603050405020304" pitchFamily="18" charset="0"/>
                <a:ea typeface="Calibri" panose="020F0502020204030204" pitchFamily="34" charset="0"/>
              </a:endParaRPr>
            </a:p>
            <a:p>
              <a:pPr>
                <a:spcAft>
                  <a:spcPts val="400"/>
                </a:spcAft>
              </a:pPr>
              <a:r>
                <a:rPr lang="el-GR" sz="2400">
                  <a:latin typeface="Times New Roman" panose="02020603050405020304" pitchFamily="18" charset="0"/>
                  <a:ea typeface="Calibri" panose="020F0502020204030204" pitchFamily="34" charset="0"/>
                </a:rPr>
                <a:t>χρυσοῖς· […]</a:t>
              </a:r>
              <a:endParaRPr lang="de-DE" sz="2400">
                <a:latin typeface="Times New Roman" panose="02020603050405020304" pitchFamily="18" charset="0"/>
                <a:ea typeface="Calibri" panose="020F0502020204030204" pitchFamily="34" charset="0"/>
              </a:endParaRPr>
            </a:p>
            <a:p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z</a:t>
              </a:r>
              <a:r>
                <a:rPr lang="en-US" sz="2000">
                  <a:latin typeface="Arial" panose="020B0604020202020204" pitchFamily="34" charset="0"/>
                  <a:ea typeface="Calibri" panose="020F0502020204030204" pitchFamily="34" charset="0"/>
                </a:rPr>
                <a:t>“We, </a:t>
              </a:r>
              <a:r>
                <a:rPr lang="en-GB" sz="2000">
                  <a:latin typeface="Arial" panose="020B0604020202020204" pitchFamily="34" charset="0"/>
                  <a:ea typeface="Calibri" panose="020F0502020204030204" pitchFamily="34" charset="0"/>
                </a:rPr>
                <a:t>the servants,</a:t>
              </a:r>
              <a:r>
                <a:rPr lang="en-US" sz="2000">
                  <a:latin typeface="Arial" panose="020B0604020202020204" pitchFamily="34" charset="0"/>
                  <a:ea typeface="Calibri" panose="020F0502020204030204" pitchFamily="34" charset="0"/>
                </a:rPr>
                <a:t> play the game ‘odd or even’ with golden staters</a:t>
              </a:r>
              <a:r>
                <a:rPr lang="en-GB" sz="2000">
                  <a:latin typeface="Arial" panose="020B0604020202020204" pitchFamily="34" charset="0"/>
                  <a:ea typeface="Calibri" panose="020F0502020204030204" pitchFamily="34" charset="0"/>
                </a:rPr>
                <a:t>”</a:t>
              </a:r>
            </a:p>
            <a:p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z</a:t>
              </a:r>
              <a:br>
                <a:rPr lang="en-US" sz="2400" b="1">
                  <a:solidFill>
                    <a:srgbClr val="36A78A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</a:br>
              <a:endParaRPr lang="en-US" sz="2000" b="1">
                <a:effectLst/>
                <a:latin typeface="Arial" panose="020B0604020202020204" pitchFamily="34" charset="0"/>
                <a:ea typeface="Calibri" panose="020F0502020204030204" pitchFamily="34" charset="0"/>
              </a:endParaRPr>
            </a:p>
          </p:txBody>
        </p:sp>
      </p:grp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7B2C1727-203C-CB46-D1D9-D006A9DA0768}"/>
              </a:ext>
            </a:extLst>
          </p:cNvPr>
          <p:cNvCxnSpPr>
            <a:cxnSpLocks/>
          </p:cNvCxnSpPr>
          <p:nvPr/>
        </p:nvCxnSpPr>
        <p:spPr>
          <a:xfrm>
            <a:off x="4133850" y="3400425"/>
            <a:ext cx="438150" cy="16192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6270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17847348-D545-6CC4-EC36-9D5375DD54C7}"/>
              </a:ext>
            </a:extLst>
          </p:cNvPr>
          <p:cNvSpPr/>
          <p:nvPr/>
        </p:nvSpPr>
        <p:spPr>
          <a:xfrm>
            <a:off x="876299" y="217775"/>
            <a:ext cx="10439401" cy="828676"/>
          </a:xfrm>
          <a:prstGeom prst="roundRect">
            <a:avLst>
              <a:gd name="adj" fmla="val 10000"/>
            </a:avLst>
          </a:prstGeom>
          <a:solidFill>
            <a:srgbClr val="66A84E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07F0952-D27C-7554-3CDA-D0EDC77DF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989" y="306138"/>
            <a:ext cx="10276484" cy="695037"/>
          </a:xfrm>
          <a:noFill/>
          <a:effectLst>
            <a:softEdge rad="63500"/>
          </a:effectLst>
        </p:spPr>
        <p:txBody>
          <a:bodyPr>
            <a:normAutofit/>
          </a:bodyPr>
          <a:lstStyle/>
          <a:p>
            <a:r>
              <a:rPr lang="de-DE" sz="3200">
                <a:latin typeface="Arial" panose="020B0604020202020204" pitchFamily="34" charset="0"/>
                <a:cs typeface="Arial" panose="020B0604020202020204" pitchFamily="34" charset="0"/>
              </a:rPr>
              <a:t>Comparison with </a:t>
            </a:r>
            <a:r>
              <a:rPr lang="de-DE" sz="3200" i="1">
                <a:latin typeface="Arial" panose="020B0604020202020204" pitchFamily="34" charset="0"/>
                <a:cs typeface="Arial" panose="020B0604020202020204" pitchFamily="34" charset="0"/>
              </a:rPr>
              <a:t>Ploutos </a:t>
            </a:r>
            <a:r>
              <a:rPr lang="de-DE" sz="3200">
                <a:latin typeface="Arial" panose="020B0604020202020204" pitchFamily="34" charset="0"/>
                <a:cs typeface="Arial" panose="020B0604020202020204" pitchFamily="34" charset="0"/>
              </a:rPr>
              <a:t>in Athenaiosʼ </a:t>
            </a:r>
            <a:r>
              <a:rPr lang="de-DE" sz="3200" i="1">
                <a:latin typeface="Arial" panose="020B0604020202020204" pitchFamily="34" charset="0"/>
                <a:cs typeface="Arial" panose="020B0604020202020204" pitchFamily="34" charset="0"/>
              </a:rPr>
              <a:t>Deipnosophistai</a:t>
            </a:r>
            <a:endParaRPr lang="de-DE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C84FEB73-5B0D-3752-6621-283185B8E447}"/>
              </a:ext>
            </a:extLst>
          </p:cNvPr>
          <p:cNvGrpSpPr/>
          <p:nvPr/>
        </p:nvGrpSpPr>
        <p:grpSpPr>
          <a:xfrm>
            <a:off x="881742" y="1535113"/>
            <a:ext cx="10515600" cy="5075237"/>
            <a:chOff x="328612" y="518830"/>
            <a:chExt cx="2957512" cy="1878020"/>
          </a:xfrm>
        </p:grpSpPr>
        <p:sp>
          <p:nvSpPr>
            <p:cNvPr id="8" name="Rechteck: abgerundete Ecken 7">
              <a:extLst>
                <a:ext uri="{FF2B5EF4-FFF2-40B4-BE49-F238E27FC236}">
                  <a16:creationId xmlns:a16="http://schemas.microsoft.com/office/drawing/2014/main" id="{B8B2298A-8B88-A21D-62EA-F73179B6F724}"/>
                </a:ext>
              </a:extLst>
            </p:cNvPr>
            <p:cNvSpPr/>
            <p:nvPr/>
          </p:nvSpPr>
          <p:spPr>
            <a:xfrm>
              <a:off x="328612" y="518830"/>
              <a:ext cx="2957512" cy="1878020"/>
            </a:xfrm>
            <a:prstGeom prst="roundRect">
              <a:avLst>
                <a:gd name="adj" fmla="val 10000"/>
              </a:avLst>
            </a:prstGeom>
            <a:solidFill>
              <a:schemeClr val="lt1">
                <a:hueOff val="0"/>
                <a:satOff val="0"/>
                <a:lumOff val="0"/>
              </a:scheme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Rechteck: abgerundete Ecken 4">
              <a:extLst>
                <a:ext uri="{FF2B5EF4-FFF2-40B4-BE49-F238E27FC236}">
                  <a16:creationId xmlns:a16="http://schemas.microsoft.com/office/drawing/2014/main" id="{84D1D356-F0F8-4ECA-39F2-68AA53BE4FA3}"/>
                </a:ext>
              </a:extLst>
            </p:cNvPr>
            <p:cNvSpPr txBox="1"/>
            <p:nvPr/>
          </p:nvSpPr>
          <p:spPr>
            <a:xfrm>
              <a:off x="383617" y="573835"/>
              <a:ext cx="2890261" cy="1768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>
                <a:spcBef>
                  <a:spcPts val="400"/>
                </a:spcBef>
              </a:pPr>
              <a:r>
                <a:rPr lang="en-US" sz="2200" b="1">
                  <a:solidFill>
                    <a:srgbClr val="66A84E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Ath. </a:t>
              </a:r>
              <a:r>
                <a:rPr lang="en-US" sz="22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6.229 e</a:t>
              </a:r>
            </a:p>
            <a:p>
              <a:pPr>
                <a:spcBef>
                  <a:spcPts val="400"/>
                </a:spcBef>
                <a:spcAft>
                  <a:spcPts val="400"/>
                </a:spcAft>
              </a:pPr>
              <a:r>
                <a:rPr lang="en-US" sz="24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ἐν τῷ Πλούτῳ δράματι κατὰ τὴν τοῦ ὁμωνύμου θεοῦ ἐπιφάνειαν τοὺς ἰχθυηρούς φησι πίνακας ἀργυροῦς ἀναφανῆναι καθάπερ καὶ τὰ ἄλλα ἅπαντα. </a:t>
              </a:r>
            </a:p>
            <a:p>
              <a:pPr>
                <a:spcBef>
                  <a:spcPts val="400"/>
                </a:spcBef>
                <a:spcAft>
                  <a:spcPts val="400"/>
                </a:spcAft>
              </a:pPr>
              <a:r>
                <a:rPr lang="en-US" sz="200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“In the play </a:t>
              </a:r>
              <a:r>
                <a:rPr lang="en-US" sz="2000" i="1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Ploutos </a:t>
              </a:r>
              <a:r>
                <a:rPr lang="en-US" sz="200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he [Aristophanes] says that when the god by the same name appeared, the fish-platters were discovered to be silver, like everything else</a:t>
              </a:r>
              <a:r>
                <a:rPr lang="en-GB" sz="200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”</a:t>
              </a:r>
              <a:r>
                <a:rPr lang="en-US" sz="200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.</a:t>
              </a:r>
            </a:p>
            <a:p>
              <a:pPr>
                <a:spcBef>
                  <a:spcPts val="400"/>
                </a:spcBef>
                <a:spcAft>
                  <a:spcPts val="400"/>
                </a:spcAft>
              </a:pPr>
              <a:endParaRPr lang="en-US" sz="2000">
                <a:effectLst/>
                <a:latin typeface="Arial" panose="020B0604020202020204" pitchFamily="34" charset="0"/>
                <a:ea typeface="Calibri" panose="020F0502020204030204" pitchFamily="34" charset="0"/>
              </a:endParaRPr>
            </a:p>
            <a:p>
              <a:pPr>
                <a:spcBef>
                  <a:spcPts val="400"/>
                </a:spcBef>
                <a:spcAft>
                  <a:spcPts val="400"/>
                </a:spcAft>
              </a:pPr>
              <a:endParaRPr lang="en-US" sz="2000" b="1">
                <a:latin typeface="Arial" panose="020B0604020202020204" pitchFamily="34" charset="0"/>
                <a:ea typeface="Calibri" panose="020F0502020204030204" pitchFamily="34" charset="0"/>
              </a:endParaRPr>
            </a:p>
            <a:p>
              <a:pPr>
                <a:spcBef>
                  <a:spcPts val="400"/>
                </a:spcBef>
                <a:spcAft>
                  <a:spcPts val="400"/>
                </a:spcAft>
              </a:pPr>
              <a:endParaRPr lang="en-US" sz="2000" b="1">
                <a:effectLst/>
                <a:latin typeface="Arial" panose="020B0604020202020204" pitchFamily="34" charset="0"/>
                <a:ea typeface="Calibri" panose="020F0502020204030204" pitchFamily="34" charset="0"/>
              </a:endParaRPr>
            </a:p>
            <a:p>
              <a:pPr>
                <a:spcBef>
                  <a:spcPts val="400"/>
                </a:spcBef>
                <a:spcAft>
                  <a:spcPts val="400"/>
                </a:spcAft>
              </a:pPr>
              <a:endParaRPr lang="en-US" sz="2000" b="1">
                <a:latin typeface="Arial" panose="020B0604020202020204" pitchFamily="34" charset="0"/>
                <a:ea typeface="Calibri" panose="020F0502020204030204" pitchFamily="34" charset="0"/>
              </a:endParaRPr>
            </a:p>
            <a:p>
              <a:pPr>
                <a:spcBef>
                  <a:spcPts val="400"/>
                </a:spcBef>
                <a:spcAft>
                  <a:spcPts val="400"/>
                </a:spcAft>
              </a:pPr>
              <a:endParaRPr lang="en-US" sz="2000" b="1">
                <a:effectLst/>
                <a:latin typeface="Arial" panose="020B0604020202020204" pitchFamily="34" charset="0"/>
                <a:ea typeface="Calibri" panose="020F0502020204030204" pitchFamily="34" charset="0"/>
              </a:endParaRPr>
            </a:p>
            <a:p>
              <a:pPr>
                <a:spcBef>
                  <a:spcPts val="400"/>
                </a:spcBef>
                <a:spcAft>
                  <a:spcPts val="400"/>
                </a:spcAft>
              </a:pPr>
              <a:endParaRPr lang="en-US" sz="2000" b="1">
                <a:latin typeface="Arial" panose="020B0604020202020204" pitchFamily="34" charset="0"/>
                <a:ea typeface="Calibri" panose="020F0502020204030204" pitchFamily="34" charset="0"/>
              </a:endParaRPr>
            </a:p>
            <a:p>
              <a:pPr>
                <a:spcBef>
                  <a:spcPts val="400"/>
                </a:spcBef>
                <a:spcAft>
                  <a:spcPts val="400"/>
                </a:spcAft>
              </a:pPr>
              <a:endParaRPr lang="en-US" sz="2000" b="1">
                <a:effectLst/>
                <a:latin typeface="Arial" panose="020B0604020202020204" pitchFamily="34" charset="0"/>
                <a:ea typeface="Calibri" panose="020F0502020204030204" pitchFamily="34" charset="0"/>
              </a:endParaRPr>
            </a:p>
          </p:txBody>
        </p:sp>
      </p:grpSp>
      <p:graphicFrame>
        <p:nvGraphicFramePr>
          <p:cNvPr id="3" name="Tabelle 4">
            <a:extLst>
              <a:ext uri="{FF2B5EF4-FFF2-40B4-BE49-F238E27FC236}">
                <a16:creationId xmlns:a16="http://schemas.microsoft.com/office/drawing/2014/main" id="{6ECD6CD8-7B61-8D6F-0EA3-ABBCB8F20C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3926534"/>
              </p:ext>
            </p:extLst>
          </p:nvPr>
        </p:nvGraphicFramePr>
        <p:xfrm>
          <a:off x="6005822" y="3678930"/>
          <a:ext cx="5200651" cy="30632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200651">
                  <a:extLst>
                    <a:ext uri="{9D8B030D-6E8A-4147-A177-3AD203B41FA5}">
                      <a16:colId xmlns:a16="http://schemas.microsoft.com/office/drawing/2014/main" val="1588828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evidence provided by </a:t>
                      </a:r>
                      <a:r>
                        <a:rPr lang="de-DE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Pollux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922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Ploutos has regained sight in the temple of Asklepios</a:t>
                      </a:r>
                      <a:r>
                        <a:rPr lang="en-US" sz="2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800" b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the protagonistʼs utopian plan?)</a:t>
                      </a:r>
                      <a:endParaRPr lang="de-DE" b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362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socio-economical discourse: rich vs. poor</a:t>
                      </a:r>
                      <a:endParaRPr lang="de-DE" b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528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medical treatment of e</a:t>
                      </a:r>
                      <a:r>
                        <a:rPr lang="de-DE" sz="18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yes, by human doctor?</a:t>
                      </a:r>
                      <a:endParaRPr lang="de-DE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925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mortar for medicine production </a:t>
                      </a:r>
                      <a:br>
                        <a:rPr lang="en-US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(?? could be linked to other contexts as well)</a:t>
                      </a:r>
                      <a:endParaRPr lang="de-DE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816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speaking role of a servant whose household is extraordinarily rich</a:t>
                      </a:r>
                      <a:endParaRPr lang="de-DE" b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212704"/>
                  </a:ext>
                </a:extLst>
              </a:tr>
            </a:tbl>
          </a:graphicData>
        </a:graphic>
      </p:graphicFrame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id="{CC4E88C4-BA2B-9373-006E-05EA2B9258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865549"/>
              </p:ext>
            </p:extLst>
          </p:nvPr>
        </p:nvGraphicFramePr>
        <p:xfrm>
          <a:off x="1077315" y="3678930"/>
          <a:ext cx="4737638" cy="303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7638">
                  <a:extLst>
                    <a:ext uri="{9D8B030D-6E8A-4147-A177-3AD203B41FA5}">
                      <a16:colId xmlns:a16="http://schemas.microsoft.com/office/drawing/2014/main" val="1588828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evidence provided by </a:t>
                      </a:r>
                      <a:r>
                        <a:rPr lang="de-DE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Athenaios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922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Ploutos appears and makes people rich</a:t>
                      </a:r>
                    </a:p>
                    <a:p>
                      <a:endParaRPr lang="de-DE" b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362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luxurious tableware</a:t>
                      </a:r>
                      <a:endParaRPr lang="de-DE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528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speaker who used to eat anything out of poverty (but became rich?)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925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speaker who is sad because he used to eat ham (but became poor?)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816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Sphettian vinegar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212704"/>
                  </a:ext>
                </a:extLst>
              </a:tr>
            </a:tbl>
          </a:graphicData>
        </a:graphic>
      </p:graphicFrame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6BAF624B-3674-5AFC-C250-F36CAE48664C}"/>
              </a:ext>
            </a:extLst>
          </p:cNvPr>
          <p:cNvGrpSpPr/>
          <p:nvPr/>
        </p:nvGrpSpPr>
        <p:grpSpPr>
          <a:xfrm>
            <a:off x="2976252" y="920948"/>
            <a:ext cx="8138433" cy="964690"/>
            <a:chOff x="328612" y="518830"/>
            <a:chExt cx="2957512" cy="1878020"/>
          </a:xfrm>
        </p:grpSpPr>
        <p:sp>
          <p:nvSpPr>
            <p:cNvPr id="14" name="Rechteck: abgerundete Ecken 13">
              <a:extLst>
                <a:ext uri="{FF2B5EF4-FFF2-40B4-BE49-F238E27FC236}">
                  <a16:creationId xmlns:a16="http://schemas.microsoft.com/office/drawing/2014/main" id="{2A70EA7B-AE02-A638-7E57-25850E02451D}"/>
                </a:ext>
              </a:extLst>
            </p:cNvPr>
            <p:cNvSpPr/>
            <p:nvPr/>
          </p:nvSpPr>
          <p:spPr>
            <a:xfrm>
              <a:off x="328612" y="518830"/>
              <a:ext cx="2957512" cy="1878020"/>
            </a:xfrm>
            <a:prstGeom prst="roundRect">
              <a:avLst>
                <a:gd name="adj" fmla="val 1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Rechteck: abgerundete Ecken 4">
              <a:extLst>
                <a:ext uri="{FF2B5EF4-FFF2-40B4-BE49-F238E27FC236}">
                  <a16:creationId xmlns:a16="http://schemas.microsoft.com/office/drawing/2014/main" id="{2BBD8D50-4216-7D54-E613-490AB774C63F}"/>
                </a:ext>
              </a:extLst>
            </p:cNvPr>
            <p:cNvSpPr txBox="1"/>
            <p:nvPr/>
          </p:nvSpPr>
          <p:spPr>
            <a:xfrm>
              <a:off x="383617" y="573835"/>
              <a:ext cx="2847502" cy="1768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algn="r">
                <a:spcAft>
                  <a:spcPts val="800"/>
                </a:spcAft>
              </a:pPr>
              <a:r>
                <a:rPr lang="en-US" sz="16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Olson, S. Douglas: Athenaeusʼ Aristophanes and the Problem of Reconstructing Lost Comedies, in: Chronopoulos, Stylianos/Orth, Christian (edd.): Fragmente einer Geschichte der griechischen Komödie, Freiburg 2015, 35–55.</a:t>
              </a:r>
              <a:endParaRPr lang="de-DE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50948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17847348-D545-6CC4-EC36-9D5375DD54C7}"/>
              </a:ext>
            </a:extLst>
          </p:cNvPr>
          <p:cNvSpPr/>
          <p:nvPr/>
        </p:nvSpPr>
        <p:spPr>
          <a:xfrm>
            <a:off x="838200" y="535781"/>
            <a:ext cx="2552700" cy="828676"/>
          </a:xfrm>
          <a:prstGeom prst="roundRect">
            <a:avLst>
              <a:gd name="adj" fmla="val 10000"/>
            </a:avLst>
          </a:prstGeom>
          <a:solidFill>
            <a:srgbClr val="36A78A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07F0952-D27C-7554-3CDA-D0EDC77DF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9142"/>
            <a:ext cx="2705099" cy="1325563"/>
          </a:xfrm>
          <a:noFill/>
          <a:effectLst>
            <a:softEdge rad="63500"/>
          </a:effectLst>
        </p:spPr>
        <p:txBody>
          <a:bodyPr>
            <a:normAutofit/>
          </a:bodyPr>
          <a:lstStyle/>
          <a:p>
            <a:r>
              <a:rPr lang="de-DE" sz="3600"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C84FEB73-5B0D-3752-6621-283185B8E447}"/>
              </a:ext>
            </a:extLst>
          </p:cNvPr>
          <p:cNvGrpSpPr/>
          <p:nvPr/>
        </p:nvGrpSpPr>
        <p:grpSpPr>
          <a:xfrm>
            <a:off x="881742" y="1535114"/>
            <a:ext cx="10515600" cy="3741736"/>
            <a:chOff x="328612" y="518830"/>
            <a:chExt cx="2957512" cy="1878020"/>
          </a:xfrm>
        </p:grpSpPr>
        <p:sp>
          <p:nvSpPr>
            <p:cNvPr id="8" name="Rechteck: abgerundete Ecken 7">
              <a:extLst>
                <a:ext uri="{FF2B5EF4-FFF2-40B4-BE49-F238E27FC236}">
                  <a16:creationId xmlns:a16="http://schemas.microsoft.com/office/drawing/2014/main" id="{B8B2298A-8B88-A21D-62EA-F73179B6F724}"/>
                </a:ext>
              </a:extLst>
            </p:cNvPr>
            <p:cNvSpPr/>
            <p:nvPr/>
          </p:nvSpPr>
          <p:spPr>
            <a:xfrm>
              <a:off x="328612" y="518830"/>
              <a:ext cx="2957512" cy="1878020"/>
            </a:xfrm>
            <a:prstGeom prst="roundRect">
              <a:avLst>
                <a:gd name="adj" fmla="val 10000"/>
              </a:avLst>
            </a:prstGeom>
            <a:solidFill>
              <a:schemeClr val="lt1">
                <a:hueOff val="0"/>
                <a:satOff val="0"/>
                <a:lumOff val="0"/>
              </a:scheme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Rechteck: abgerundete Ecken 4">
              <a:extLst>
                <a:ext uri="{FF2B5EF4-FFF2-40B4-BE49-F238E27FC236}">
                  <a16:creationId xmlns:a16="http://schemas.microsoft.com/office/drawing/2014/main" id="{84D1D356-F0F8-4ECA-39F2-68AA53BE4FA3}"/>
                </a:ext>
              </a:extLst>
            </p:cNvPr>
            <p:cNvSpPr txBox="1"/>
            <p:nvPr/>
          </p:nvSpPr>
          <p:spPr>
            <a:xfrm>
              <a:off x="383617" y="573835"/>
              <a:ext cx="2890261" cy="1768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342900" indent="-342900">
                <a:spcBef>
                  <a:spcPts val="400"/>
                </a:spcBef>
                <a:spcAft>
                  <a:spcPts val="400"/>
                </a:spcAft>
                <a:buFont typeface="Arial" panose="020B0604020202020204" pitchFamily="34" charset="0"/>
                <a:buChar char="•"/>
              </a:pPr>
              <a:r>
                <a:rPr lang="en-US" sz="200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Pollux quotes indirectly: The context in the </a:t>
              </a:r>
              <a:r>
                <a:rPr lang="en-US" sz="2000" i="1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Onomastikon </a:t>
              </a:r>
              <a:r>
                <a:rPr lang="en-US" sz="200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might be misleading</a:t>
              </a:r>
            </a:p>
            <a:p>
              <a:pPr marL="342900" indent="-342900">
                <a:spcBef>
                  <a:spcPts val="400"/>
                </a:spcBef>
                <a:spcAft>
                  <a:spcPts val="400"/>
                </a:spcAft>
                <a:buFont typeface="Arial" panose="020B0604020202020204" pitchFamily="34" charset="0"/>
                <a:buChar char="•"/>
              </a:pPr>
              <a:endParaRPr lang="en-US">
                <a:effectLst/>
                <a:latin typeface="Arial" panose="020B0604020202020204" pitchFamily="34" charset="0"/>
                <a:ea typeface="Calibri" panose="020F0502020204030204" pitchFamily="34" charset="0"/>
              </a:endParaRPr>
            </a:p>
            <a:p>
              <a:pPr marL="342900" indent="-342900">
                <a:spcBef>
                  <a:spcPts val="400"/>
                </a:spcBef>
                <a:spcAft>
                  <a:spcPts val="400"/>
                </a:spcAft>
                <a:buFont typeface="Arial" panose="020B0604020202020204" pitchFamily="34" charset="0"/>
                <a:buChar char="•"/>
              </a:pPr>
              <a:r>
                <a:rPr lang="en-US" sz="2000">
                  <a:latin typeface="Arial" panose="020B0604020202020204" pitchFamily="34" charset="0"/>
                  <a:ea typeface="Calibri" panose="020F0502020204030204" pitchFamily="34" charset="0"/>
                </a:rPr>
                <a:t>Less one-sided citations than in Athenaiosʼ </a:t>
              </a:r>
              <a:r>
                <a:rPr lang="en-US" sz="2000" i="1">
                  <a:latin typeface="Arial" panose="020B0604020202020204" pitchFamily="34" charset="0"/>
                  <a:ea typeface="Calibri" panose="020F0502020204030204" pitchFamily="34" charset="0"/>
                </a:rPr>
                <a:t>Deipnosophistai</a:t>
              </a:r>
            </a:p>
            <a:p>
              <a:pPr marL="342900" indent="-342900">
                <a:spcBef>
                  <a:spcPts val="400"/>
                </a:spcBef>
                <a:spcAft>
                  <a:spcPts val="400"/>
                </a:spcAft>
                <a:buFont typeface="Arial" panose="020B0604020202020204" pitchFamily="34" charset="0"/>
                <a:buChar char="•"/>
              </a:pPr>
              <a:r>
                <a:rPr lang="en-US" sz="2000">
                  <a:latin typeface="Arial" panose="020B0604020202020204" pitchFamily="34" charset="0"/>
                  <a:ea typeface="Calibri" panose="020F0502020204030204" pitchFamily="34" charset="0"/>
                </a:rPr>
                <a:t>Connections to central plot elements</a:t>
              </a:r>
            </a:p>
            <a:p>
              <a:pPr>
                <a:spcBef>
                  <a:spcPts val="400"/>
                </a:spcBef>
                <a:spcAft>
                  <a:spcPts val="400"/>
                </a:spcAft>
              </a:pPr>
              <a:r>
                <a:rPr lang="en-US" sz="2000">
                  <a:latin typeface="Arial" panose="020B0604020202020204" pitchFamily="34" charset="0"/>
                  <a:ea typeface="Calibri" panose="020F0502020204030204" pitchFamily="34" charset="0"/>
                  <a:sym typeface="Wingdings" panose="05000000000000000000" pitchFamily="2" charset="2"/>
                </a:rPr>
                <a:t>     </a:t>
              </a:r>
              <a:r>
                <a:rPr lang="en-US" sz="2000">
                  <a:solidFill>
                    <a:srgbClr val="36A78A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sym typeface="Wingdings" panose="05000000000000000000" pitchFamily="2" charset="2"/>
                </a:rPr>
                <a:t></a:t>
              </a:r>
              <a:r>
                <a:rPr lang="en-US" sz="2000">
                  <a:effectLst/>
                  <a:latin typeface="Arial" panose="020B0604020202020204" pitchFamily="34" charset="0"/>
                  <a:ea typeface="Calibri" panose="020F0502020204030204" pitchFamily="34" charset="0"/>
                  <a:sym typeface="Wingdings" panose="05000000000000000000" pitchFamily="2" charset="2"/>
                </a:rPr>
                <a:t> </a:t>
              </a:r>
              <a:r>
                <a:rPr lang="en-US" sz="200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Reevaluate the im</a:t>
              </a:r>
              <a:r>
                <a:rPr lang="en-US" sz="2000">
                  <a:latin typeface="Arial" panose="020B0604020202020204" pitchFamily="34" charset="0"/>
                  <a:ea typeface="Calibri" panose="020F0502020204030204" pitchFamily="34" charset="0"/>
                </a:rPr>
                <a:t>portance of Pollux (and other providers of fragments)</a:t>
              </a:r>
            </a:p>
            <a:p>
              <a:pPr marL="342900" indent="-342900">
                <a:spcBef>
                  <a:spcPts val="400"/>
                </a:spcBef>
                <a:spcAft>
                  <a:spcPts val="400"/>
                </a:spcAft>
                <a:buFont typeface="Arial" panose="020B0604020202020204" pitchFamily="34" charset="0"/>
                <a:buChar char="•"/>
              </a:pPr>
              <a:endParaRPr lang="en-US" sz="2000">
                <a:effectLst/>
                <a:latin typeface="Arial" panose="020B0604020202020204" pitchFamily="34" charset="0"/>
                <a:ea typeface="Calibri" panose="020F0502020204030204" pitchFamily="34" charset="0"/>
              </a:endParaRPr>
            </a:p>
            <a:p>
              <a:pPr marL="342900" indent="-342900">
                <a:spcBef>
                  <a:spcPts val="400"/>
                </a:spcBef>
                <a:spcAft>
                  <a:spcPts val="400"/>
                </a:spcAft>
                <a:buFont typeface="Arial" panose="020B0604020202020204" pitchFamily="34" charset="0"/>
                <a:buChar char="•"/>
              </a:pPr>
              <a:r>
                <a:rPr lang="en-US" sz="2000">
                  <a:latin typeface="Arial" panose="020B0604020202020204" pitchFamily="34" charset="0"/>
                  <a:ea typeface="Calibri" panose="020F0502020204030204" pitchFamily="34" charset="0"/>
                </a:rPr>
                <a:t>Plot significance and context of most true fragments remains unclear</a:t>
              </a:r>
            </a:p>
            <a:p>
              <a:pPr marL="342900" indent="-342900">
                <a:spcBef>
                  <a:spcPts val="400"/>
                </a:spcBef>
                <a:spcAft>
                  <a:spcPts val="400"/>
                </a:spcAft>
                <a:buFont typeface="Arial" panose="020B0604020202020204" pitchFamily="34" charset="0"/>
                <a:buChar char="•"/>
              </a:pPr>
              <a:r>
                <a:rPr lang="en-US" sz="2000" b="1">
                  <a:latin typeface="Arial" panose="020B0604020202020204" pitchFamily="34" charset="0"/>
                  <a:ea typeface="Calibri" panose="020F0502020204030204" pitchFamily="34" charset="0"/>
                </a:rPr>
                <a:t>What </a:t>
              </a:r>
              <a:r>
                <a:rPr lang="en-US" sz="2000" b="1" i="1">
                  <a:latin typeface="Arial" panose="020B0604020202020204" pitchFamily="34" charset="0"/>
                  <a:ea typeface="Calibri" panose="020F0502020204030204" pitchFamily="34" charset="0"/>
                </a:rPr>
                <a:t>can </a:t>
              </a:r>
              <a:r>
                <a:rPr lang="en-US" sz="2000" b="1">
                  <a:latin typeface="Arial" panose="020B0604020202020204" pitchFamily="34" charset="0"/>
                  <a:ea typeface="Calibri" panose="020F0502020204030204" pitchFamily="34" charset="0"/>
                </a:rPr>
                <a:t>be reconstructed, if not the plot?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4276543"/>
      </p:ext>
    </p:extLst>
  </p:cSld>
  <p:clrMapOvr>
    <a:masterClrMapping/>
  </p:clrMapOvr>
</p:sld>
</file>

<file path=ppt/theme/theme1.xml><?xml version="1.0" encoding="utf-8"?>
<a:theme xmlns:a="http://schemas.openxmlformats.org/drawingml/2006/main" name="ShapesVTI">
  <a:themeElements>
    <a:clrScheme name="Punchcard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Festival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sVTI" id="{C78D20FD-A872-4243-8597-B534C62538FF}" vid="{7CAFCCF9-7834-41D6-B6AB-7D225A18A4E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1240</Words>
  <Application>Microsoft Office PowerPoint</Application>
  <PresentationFormat>Breitbild</PresentationFormat>
  <Paragraphs>117</Paragraphs>
  <Slides>11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8" baseType="lpstr">
      <vt:lpstr>Aharoni</vt:lpstr>
      <vt:lpstr>Arial</vt:lpstr>
      <vt:lpstr>Avenir Next LT Pro</vt:lpstr>
      <vt:lpstr>Calibri</vt:lpstr>
      <vt:lpstr>Times New Roman</vt:lpstr>
      <vt:lpstr>Wingdings</vt:lpstr>
      <vt:lpstr>ShapesVTI</vt:lpstr>
      <vt:lpstr>Aristophanes out of Context</vt:lpstr>
      <vt:lpstr>Comic fragments and indirect tradition</vt:lpstr>
      <vt:lpstr>My thesis: an experiment with hypothetical fragmentation</vt:lpstr>
      <vt:lpstr>Aristophanes, Ploutos ca. 388 BC</vt:lpstr>
      <vt:lpstr>Pollux X 48 – Aristophanes, Ploutos 545 f.  </vt:lpstr>
      <vt:lpstr>Pollux II 59 – Aristophanes, Ploutos 635 </vt:lpstr>
      <vt:lpstr>Pollux VII 71 – Aristophanes, Ploutos 729 f.</vt:lpstr>
      <vt:lpstr>Pollux X 103 – Aristophanes, Ploutos 710 </vt:lpstr>
      <vt:lpstr>Pollux IX 101 – Aristophanes, Ploutos 816 </vt:lpstr>
      <vt:lpstr>Comparison with Ploutos in Athenaiosʼ Deipnosophistai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Aristophanes out of Context</dc:title>
  <dc:creator>Brügner, Clara Teresa Marie</dc:creator>
  <cp:lastModifiedBy>Brügner, Clara Teresa Marie</cp:lastModifiedBy>
  <cp:revision>6</cp:revision>
  <dcterms:created xsi:type="dcterms:W3CDTF">2022-09-26T23:20:56Z</dcterms:created>
  <dcterms:modified xsi:type="dcterms:W3CDTF">2022-09-28T00:30:48Z</dcterms:modified>
</cp:coreProperties>
</file>